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5" r:id="rId8"/>
    <p:sldId id="262" r:id="rId9"/>
    <p:sldId id="263" r:id="rId10"/>
    <p:sldId id="264" r:id="rId11"/>
    <p:sldId id="266" r:id="rId12"/>
    <p:sldId id="277" r:id="rId13"/>
    <p:sldId id="268" r:id="rId14"/>
    <p:sldId id="267" r:id="rId15"/>
    <p:sldId id="269" r:id="rId16"/>
    <p:sldId id="270" r:id="rId17"/>
    <p:sldId id="271" r:id="rId18"/>
    <p:sldId id="272" r:id="rId19"/>
    <p:sldId id="273" r:id="rId20"/>
    <p:sldId id="276" r:id="rId21"/>
    <p:sldId id="274" r:id="rId22"/>
    <p:sldId id="275" r:id="rId23"/>
    <p:sldId id="278" r:id="rId24"/>
    <p:sldId id="279" r:id="rId25"/>
    <p:sldId id="280" r:id="rId26"/>
    <p:sldId id="281" r:id="rId27"/>
    <p:sldId id="282" r:id="rId28"/>
    <p:sldId id="283" r:id="rId29"/>
    <p:sldId id="284"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Stile medio 2 - Colore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40" autoAdjust="0"/>
    <p:restoredTop sz="94660"/>
  </p:normalViewPr>
  <p:slideViewPr>
    <p:cSldViewPr snapToGrid="0">
      <p:cViewPr varScale="1">
        <p:scale>
          <a:sx n="84" d="100"/>
          <a:sy n="84" d="100"/>
        </p:scale>
        <p:origin x="-78" y="-63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it-IT" smtClean="0"/>
              <a:t>Fare clic per modificare lo stile del titolo</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9334D819-9F07-4261-B09B-9E467E5D9002}" type="datetimeFigureOut">
              <a:rPr lang="en-US" dirty="0"/>
              <a:pPr/>
              <a:t>11/9/2018</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‹N›</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p:txBody>
          <a:bodyPr vert="eaVert"/>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11/9/2018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11/9/2018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‹N›</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idx="1"/>
          </p:nvPr>
        </p:nvSpPr>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11/9/2018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‹N›</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smtClean="0"/>
              <a:t>Modifica gli stili del testo dello schema</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9334D819-9F07-4261-B09B-9E467E5D9002}" type="datetimeFigureOut">
              <a:rPr lang="en-US" dirty="0"/>
              <a:pPr/>
              <a:t>11/9/2018</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‹N›</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4"/>
          <p:cNvSpPr>
            <a:spLocks noGrp="1"/>
          </p:cNvSpPr>
          <p:nvPr>
            <p:ph type="dt" sz="half" idx="10"/>
          </p:nvPr>
        </p:nvSpPr>
        <p:spPr/>
        <p:txBody>
          <a:bodyPr/>
          <a:lstStyle/>
          <a:p>
            <a:fld id="{9334D819-9F07-4261-B09B-9E467E5D9002}" type="datetimeFigureOut">
              <a:rPr lang="en-US" dirty="0"/>
              <a:t>11/9/2018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‹N›</a:t>
            </a:fld>
            <a:endParaRPr lang="en-US" dirty="0"/>
          </a:p>
        </p:txBody>
      </p:sp>
    </p:spTree>
  </p:cSld>
  <p:clrMapOvr>
    <a:masterClrMapping/>
  </p:clrMapOvr>
  <p:extLst mod="1">
    <p:ext uri="{DCECCB84-F9BA-43D5-87BE-67443E8EF086}">
      <p15:sldGuideLst xmlns:p15="http://schemas.microsoft.com/office/powerpoint/2012/main" xmlns=""/>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Modifica gli stili del testo dello schema</a:t>
            </a:r>
          </a:p>
        </p:txBody>
      </p:sp>
      <p:sp>
        <p:nvSpPr>
          <p:cNvPr id="4" name="Content Placeholder 3"/>
          <p:cNvSpPr>
            <a:spLocks noGrp="1"/>
          </p:cNvSpPr>
          <p:nvPr>
            <p:ph sz="half" idx="2"/>
          </p:nvPr>
        </p:nvSpPr>
        <p:spPr>
          <a:xfrm>
            <a:off x="1257300" y="2909102"/>
            <a:ext cx="4800600" cy="2996398"/>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Modifica gli stili del testo dello schema</a:t>
            </a:r>
          </a:p>
        </p:txBody>
      </p:sp>
      <p:sp>
        <p:nvSpPr>
          <p:cNvPr id="6" name="Content Placeholder 5"/>
          <p:cNvSpPr>
            <a:spLocks noGrp="1"/>
          </p:cNvSpPr>
          <p:nvPr>
            <p:ph sz="quarter" idx="4"/>
          </p:nvPr>
        </p:nvSpPr>
        <p:spPr>
          <a:xfrm>
            <a:off x="6633864" y="2909102"/>
            <a:ext cx="4800600" cy="2996398"/>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nvPr>
        </p:nvSpPr>
        <p:spPr/>
        <p:txBody>
          <a:bodyPr/>
          <a:lstStyle/>
          <a:p>
            <a:fld id="{9334D819-9F07-4261-B09B-9E467E5D9002}" type="datetimeFigureOut">
              <a:rPr lang="en-US" dirty="0"/>
              <a:t>11/9/2018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‹N›</a:t>
            </a:fld>
            <a:endParaRPr lang="en-US" dirty="0"/>
          </a:p>
        </p:txBody>
      </p:sp>
    </p:spTree>
  </p:cSld>
  <p:clrMapOvr>
    <a:masterClrMapping/>
  </p:clrMapOvr>
  <p:extLst mod="1">
    <p:ext uri="{DCECCB84-F9BA-43D5-87BE-67443E8EF086}">
      <p15:sldGuideLst xmlns:p15="http://schemas.microsoft.com/office/powerpoint/2012/main" xmlns=""/>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Date Placeholder 2"/>
          <p:cNvSpPr>
            <a:spLocks noGrp="1"/>
          </p:cNvSpPr>
          <p:nvPr>
            <p:ph type="dt" sz="half" idx="10"/>
          </p:nvPr>
        </p:nvSpPr>
        <p:spPr/>
        <p:txBody>
          <a:bodyPr/>
          <a:lstStyle/>
          <a:p>
            <a:fld id="{9334D819-9F07-4261-B09B-9E467E5D9002}" type="datetimeFigureOut">
              <a:rPr lang="en-US" dirty="0"/>
              <a:t>11/9/2018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34D819-9F07-4261-B09B-9E467E5D9002}" type="datetimeFigureOut">
              <a:rPr lang="en-US" dirty="0"/>
              <a:t>11/9/2018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it-IT" smtClean="0"/>
              <a:t>Fare clic per modificare lo stile del titolo</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Modifica gli stili del testo dello schema</a:t>
            </a:r>
          </a:p>
        </p:txBody>
      </p:sp>
      <p:sp>
        <p:nvSpPr>
          <p:cNvPr id="5" name="Date Placeholder 4"/>
          <p:cNvSpPr>
            <a:spLocks noGrp="1"/>
          </p:cNvSpPr>
          <p:nvPr>
            <p:ph type="dt" sz="half" idx="10"/>
          </p:nvPr>
        </p:nvSpPr>
        <p:spPr>
          <a:xfrm>
            <a:off x="765051" y="6375679"/>
            <a:ext cx="1233355" cy="348462"/>
          </a:xfrm>
        </p:spPr>
        <p:txBody>
          <a:bodyPr/>
          <a:lstStyle/>
          <a:p>
            <a:fld id="{9334D819-9F07-4261-B09B-9E467E5D9002}" type="datetimeFigureOut">
              <a:rPr lang="en-US" dirty="0"/>
              <a:t>11/9/2018</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‹N›</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mod="1">
    <p:ext uri="{DCECCB84-F9BA-43D5-87BE-67443E8EF086}">
      <p15:sldGuideLst xmlns:p15="http://schemas.microsoft.com/office/powerpoint/2012/main" xmlns="">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Fare clic sull'icona per inserire un'immagine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it-IT" smtClean="0"/>
              <a:t>Fare clic per modificare lo stile del titolo</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Modifica gli stili del testo dello schema</a:t>
            </a:r>
          </a:p>
        </p:txBody>
      </p:sp>
      <p:sp>
        <p:nvSpPr>
          <p:cNvPr id="5" name="Date Placeholder 4"/>
          <p:cNvSpPr>
            <a:spLocks noGrp="1"/>
          </p:cNvSpPr>
          <p:nvPr>
            <p:ph type="dt" sz="half" idx="10"/>
          </p:nvPr>
        </p:nvSpPr>
        <p:spPr>
          <a:xfrm>
            <a:off x="765950" y="6375679"/>
            <a:ext cx="1232456" cy="348462"/>
          </a:xfrm>
        </p:spPr>
        <p:txBody>
          <a:bodyPr/>
          <a:lstStyle/>
          <a:p>
            <a:fld id="{9334D819-9F07-4261-B09B-9E467E5D9002}" type="datetimeFigureOut">
              <a:rPr lang="en-US" dirty="0"/>
              <a:t>11/9/2018</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‹N›</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9334D819-9F07-4261-B09B-9E467E5D9002}" type="datetimeFigureOut">
              <a:rPr lang="en-US" dirty="0"/>
              <a:pPr/>
              <a:t>11/9/2018</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‹N›</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dotto.me/test-di-ammissione/date-dei-test-di-ammissione/"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corsidilaurea.uniroma1.it/sites/default/files/offertaformativa/documenti_ufficiali/2018/169/05418.pdf"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r>
              <a:rPr lang="it-IT" sz="4800" dirty="0" smtClean="0"/>
              <a:t>Guida ai test</a:t>
            </a:r>
            <a:endParaRPr lang="it-IT" sz="4800" dirty="0"/>
          </a:p>
        </p:txBody>
      </p:sp>
      <p:sp>
        <p:nvSpPr>
          <p:cNvPr id="3" name="Sottotitolo 2"/>
          <p:cNvSpPr>
            <a:spLocks noGrp="1"/>
          </p:cNvSpPr>
          <p:nvPr>
            <p:ph type="subTitle" idx="1"/>
          </p:nvPr>
        </p:nvSpPr>
        <p:spPr/>
        <p:txBody>
          <a:bodyPr/>
          <a:lstStyle/>
          <a:p>
            <a:r>
              <a:rPr lang="it-IT" dirty="0" smtClean="0"/>
              <a:t>Medicina, veterinaria e professioni sanitarie</a:t>
            </a:r>
            <a:endParaRPr lang="it-IT" dirty="0"/>
          </a:p>
        </p:txBody>
      </p:sp>
    </p:spTree>
    <p:extLst>
      <p:ext uri="{BB962C8B-B14F-4D97-AF65-F5344CB8AC3E}">
        <p14:creationId xmlns:p14="http://schemas.microsoft.com/office/powerpoint/2010/main" val="36855849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medicina</a:t>
            </a:r>
            <a:endParaRPr lang="it-IT" dirty="0"/>
          </a:p>
        </p:txBody>
      </p:sp>
      <p:sp>
        <p:nvSpPr>
          <p:cNvPr id="3" name="Segnaposto contenuto 2"/>
          <p:cNvSpPr>
            <a:spLocks noGrp="1"/>
          </p:cNvSpPr>
          <p:nvPr>
            <p:ph idx="1"/>
          </p:nvPr>
        </p:nvSpPr>
        <p:spPr/>
        <p:txBody>
          <a:bodyPr>
            <a:normAutofit fontScale="92500" lnSpcReduction="20000"/>
          </a:bodyPr>
          <a:lstStyle/>
          <a:p>
            <a:pPr marL="0" indent="0" fontAlgn="base">
              <a:buNone/>
            </a:pPr>
            <a:r>
              <a:rPr lang="it-IT" dirty="0" smtClean="0"/>
              <a:t>Campus biomedico (continua dalla slide precedente)</a:t>
            </a:r>
          </a:p>
          <a:p>
            <a:pPr marL="0" indent="0" fontAlgn="base">
              <a:buNone/>
            </a:pPr>
            <a:r>
              <a:rPr lang="it-IT" dirty="0" smtClean="0"/>
              <a:t>Il</a:t>
            </a:r>
            <a:r>
              <a:rPr lang="it-IT" dirty="0"/>
              <a:t> </a:t>
            </a:r>
            <a:r>
              <a:rPr lang="it-IT" b="1" dirty="0"/>
              <a:t>punteggio attribuito alle risposte</a:t>
            </a:r>
            <a:r>
              <a:rPr lang="it-IT" dirty="0"/>
              <a:t> è il seguente:</a:t>
            </a:r>
          </a:p>
          <a:p>
            <a:pPr marL="0" lvl="0" indent="0" algn="ctr" fontAlgn="base">
              <a:buNone/>
            </a:pPr>
            <a:r>
              <a:rPr lang="it-IT" dirty="0"/>
              <a:t>0,5 punti per ogni risposta esatta;</a:t>
            </a:r>
          </a:p>
          <a:p>
            <a:pPr marL="0" lvl="0" indent="0" algn="ctr" fontAlgn="base">
              <a:buNone/>
            </a:pPr>
            <a:r>
              <a:rPr lang="it-IT" dirty="0"/>
              <a:t>-0,1 punti per ogni risposta multipla o sbagliata.</a:t>
            </a:r>
          </a:p>
          <a:p>
            <a:pPr marL="0" lvl="0" indent="0" algn="ctr" fontAlgn="base">
              <a:buNone/>
            </a:pPr>
            <a:r>
              <a:rPr lang="it-IT" dirty="0"/>
              <a:t>0 punti per ogni risposta non data.</a:t>
            </a:r>
          </a:p>
          <a:p>
            <a:pPr marL="0" indent="0" fontAlgn="base">
              <a:buNone/>
            </a:pPr>
            <a:r>
              <a:rPr lang="it-IT" dirty="0"/>
              <a:t>Per la </a:t>
            </a:r>
            <a:r>
              <a:rPr lang="it-IT" b="1" dirty="0"/>
              <a:t>valutazione</a:t>
            </a:r>
            <a:r>
              <a:rPr lang="it-IT" dirty="0"/>
              <a:t> concorre anche il </a:t>
            </a:r>
            <a:r>
              <a:rPr lang="it-IT" b="1" dirty="0"/>
              <a:t>punteggio</a:t>
            </a:r>
            <a:r>
              <a:rPr lang="it-IT" dirty="0"/>
              <a:t> ottenuto al </a:t>
            </a:r>
            <a:r>
              <a:rPr lang="it-IT" b="1" dirty="0"/>
              <a:t>diploma</a:t>
            </a:r>
            <a:r>
              <a:rPr lang="it-IT" dirty="0"/>
              <a:t>:</a:t>
            </a:r>
          </a:p>
          <a:p>
            <a:pPr marL="0" lvl="0" indent="0" algn="ctr" fontAlgn="base">
              <a:buNone/>
            </a:pPr>
            <a:r>
              <a:rPr lang="it-IT" dirty="0"/>
              <a:t>votazione da </a:t>
            </a:r>
            <a:r>
              <a:rPr lang="it-IT" b="1" dirty="0"/>
              <a:t>60 a 70</a:t>
            </a:r>
            <a:r>
              <a:rPr lang="it-IT" dirty="0"/>
              <a:t>: 0,5 punti;</a:t>
            </a:r>
          </a:p>
          <a:p>
            <a:pPr marL="0" lvl="0" indent="0" algn="ctr" fontAlgn="base">
              <a:buNone/>
            </a:pPr>
            <a:r>
              <a:rPr lang="it-IT" dirty="0"/>
              <a:t>da </a:t>
            </a:r>
            <a:r>
              <a:rPr lang="it-IT" b="1" dirty="0"/>
              <a:t>71 a 80</a:t>
            </a:r>
            <a:r>
              <a:rPr lang="it-IT" dirty="0"/>
              <a:t>: 2 punti;</a:t>
            </a:r>
          </a:p>
          <a:p>
            <a:pPr marL="0" lvl="0" indent="0" algn="ctr" fontAlgn="base">
              <a:buNone/>
            </a:pPr>
            <a:r>
              <a:rPr lang="it-IT" dirty="0"/>
              <a:t>da </a:t>
            </a:r>
            <a:r>
              <a:rPr lang="it-IT" b="1" dirty="0"/>
              <a:t>81 a 90</a:t>
            </a:r>
            <a:r>
              <a:rPr lang="it-IT" dirty="0"/>
              <a:t>: 3,5 punti;</a:t>
            </a:r>
          </a:p>
          <a:p>
            <a:pPr marL="0" indent="0" algn="ctr">
              <a:buNone/>
            </a:pPr>
            <a:r>
              <a:rPr lang="it-IT" dirty="0"/>
              <a:t>da </a:t>
            </a:r>
            <a:r>
              <a:rPr lang="it-IT" b="1" dirty="0"/>
              <a:t>91 a 100 o 100 e lode</a:t>
            </a:r>
            <a:r>
              <a:rPr lang="it-IT" dirty="0"/>
              <a:t>: 5 punti</a:t>
            </a:r>
          </a:p>
        </p:txBody>
      </p:sp>
    </p:spTree>
    <p:extLst>
      <p:ext uri="{BB962C8B-B14F-4D97-AF65-F5344CB8AC3E}">
        <p14:creationId xmlns:p14="http://schemas.microsoft.com/office/powerpoint/2010/main" val="34821939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dirty="0" smtClean="0"/>
              <a:t>Logica:</a:t>
            </a:r>
            <a:br>
              <a:rPr lang="it-IT" dirty="0" smtClean="0"/>
            </a:br>
            <a:r>
              <a:rPr lang="it-IT" dirty="0" smtClean="0"/>
              <a:t>il sillogismo</a:t>
            </a:r>
            <a:endParaRPr lang="it-IT" dirty="0"/>
          </a:p>
        </p:txBody>
      </p:sp>
      <p:sp>
        <p:nvSpPr>
          <p:cNvPr id="3" name="Segnaposto contenuto 2"/>
          <p:cNvSpPr>
            <a:spLocks noGrp="1"/>
          </p:cNvSpPr>
          <p:nvPr>
            <p:ph idx="1"/>
          </p:nvPr>
        </p:nvSpPr>
        <p:spPr>
          <a:xfrm>
            <a:off x="1251678" y="1976718"/>
            <a:ext cx="10178322" cy="4241201"/>
          </a:xfrm>
        </p:spPr>
        <p:txBody>
          <a:bodyPr>
            <a:normAutofit fontScale="77500" lnSpcReduction="20000"/>
          </a:bodyPr>
          <a:lstStyle/>
          <a:p>
            <a:pPr marL="0" indent="0">
              <a:buNone/>
            </a:pPr>
            <a:r>
              <a:rPr lang="it-IT" sz="2400" dirty="0"/>
              <a:t>È un tipo di ragionamento dimostrativo in cui tre termini A, B e C sono legati a 2 a 2 da opportune relazioni di tipo insiemistico, con il quale si giunge ad una conclusione partendo da brevi enunciati detti premesse. </a:t>
            </a:r>
          </a:p>
          <a:p>
            <a:pPr marL="0" indent="0">
              <a:buNone/>
            </a:pPr>
            <a:r>
              <a:rPr lang="it-IT" sz="2400" dirty="0"/>
              <a:t>Ad esempio se le premesse sono tra A e B e tra B e C, allora si giunge a una conclusione tra A e C.</a:t>
            </a:r>
          </a:p>
          <a:p>
            <a:pPr marL="0" indent="0">
              <a:buNone/>
            </a:pPr>
            <a:r>
              <a:rPr lang="it-IT" sz="2400" dirty="0"/>
              <a:t>La	prima	affermazione	si	chiama	premessa maggiore, la seconda premessa minore.</a:t>
            </a:r>
          </a:p>
          <a:p>
            <a:pPr marL="0" indent="0" algn="ctr">
              <a:buNone/>
            </a:pPr>
            <a:r>
              <a:rPr lang="it-IT" sz="2400" b="1" dirty="0"/>
              <a:t>Sillogismo deriva dal greco </a:t>
            </a:r>
            <a:r>
              <a:rPr lang="it-IT" sz="2400" b="1" dirty="0" err="1"/>
              <a:t>syllogismós</a:t>
            </a:r>
            <a:r>
              <a:rPr lang="it-IT" sz="2400" b="1" dirty="0"/>
              <a:t>,	che	significa	«deduzione».</a:t>
            </a:r>
          </a:p>
          <a:p>
            <a:pPr marL="0" indent="0" algn="ctr">
              <a:buNone/>
            </a:pPr>
            <a:r>
              <a:rPr lang="it-IT" sz="2400" dirty="0"/>
              <a:t>Un esempio di sillogismo è il seguente: </a:t>
            </a:r>
            <a:endParaRPr lang="it-IT" sz="2400" dirty="0" smtClean="0"/>
          </a:p>
          <a:p>
            <a:pPr marL="0" indent="0" algn="ctr">
              <a:buNone/>
            </a:pPr>
            <a:r>
              <a:rPr lang="it-IT" sz="2400" dirty="0" smtClean="0"/>
              <a:t>«</a:t>
            </a:r>
            <a:r>
              <a:rPr lang="it-IT" sz="2400" dirty="0"/>
              <a:t>Gli italiani sono europei, </a:t>
            </a:r>
            <a:endParaRPr lang="it-IT" sz="2400" dirty="0" smtClean="0"/>
          </a:p>
          <a:p>
            <a:pPr marL="0" indent="0" algn="ctr">
              <a:buNone/>
            </a:pPr>
            <a:r>
              <a:rPr lang="it-IT" sz="2400" dirty="0" smtClean="0"/>
              <a:t>i </a:t>
            </a:r>
            <a:r>
              <a:rPr lang="it-IT" sz="2400" dirty="0"/>
              <a:t>siciliani sono italiani, </a:t>
            </a:r>
            <a:endParaRPr lang="it-IT" sz="2400" dirty="0" smtClean="0"/>
          </a:p>
          <a:p>
            <a:pPr marL="0" indent="0" algn="ctr">
              <a:buNone/>
            </a:pPr>
            <a:r>
              <a:rPr lang="it-IT" sz="2400" dirty="0" smtClean="0"/>
              <a:t>dunque</a:t>
            </a:r>
            <a:endParaRPr lang="it-IT" sz="2400" dirty="0"/>
          </a:p>
          <a:p>
            <a:pPr marL="0" indent="0" algn="ctr">
              <a:buNone/>
            </a:pPr>
            <a:r>
              <a:rPr lang="it-IT" sz="2400" dirty="0"/>
              <a:t>i siciliani sono europei».</a:t>
            </a:r>
          </a:p>
        </p:txBody>
      </p:sp>
    </p:spTree>
    <p:extLst>
      <p:ext uri="{BB962C8B-B14F-4D97-AF65-F5344CB8AC3E}">
        <p14:creationId xmlns:p14="http://schemas.microsoft.com/office/powerpoint/2010/main" val="16206069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dirty="0" smtClean="0"/>
              <a:t>Logica:</a:t>
            </a:r>
            <a:br>
              <a:rPr lang="it-IT" dirty="0" smtClean="0"/>
            </a:br>
            <a:r>
              <a:rPr lang="it-IT" dirty="0" smtClean="0"/>
              <a:t>il sillogismo</a:t>
            </a:r>
            <a:endParaRPr lang="it-IT" dirty="0"/>
          </a:p>
        </p:txBody>
      </p:sp>
      <p:sp>
        <p:nvSpPr>
          <p:cNvPr id="3" name="Segnaposto contenuto 2"/>
          <p:cNvSpPr>
            <a:spLocks noGrp="1"/>
          </p:cNvSpPr>
          <p:nvPr>
            <p:ph idx="1"/>
          </p:nvPr>
        </p:nvSpPr>
        <p:spPr>
          <a:xfrm>
            <a:off x="1251678" y="1976719"/>
            <a:ext cx="10178322" cy="3902874"/>
          </a:xfrm>
        </p:spPr>
        <p:txBody>
          <a:bodyPr>
            <a:normAutofit/>
          </a:bodyPr>
          <a:lstStyle/>
          <a:p>
            <a:pPr marL="0" indent="0">
              <a:buNone/>
            </a:pPr>
            <a:r>
              <a:rPr lang="it-IT" sz="2400" dirty="0" smtClean="0"/>
              <a:t>Es.</a:t>
            </a:r>
          </a:p>
          <a:p>
            <a:pPr marL="0" indent="0">
              <a:buNone/>
            </a:pPr>
            <a:r>
              <a:rPr lang="it-IT" sz="2400" dirty="0" smtClean="0"/>
              <a:t>Tutti i notai sono ricchi</a:t>
            </a:r>
          </a:p>
          <a:p>
            <a:pPr marL="0" indent="0">
              <a:buNone/>
            </a:pPr>
            <a:r>
              <a:rPr lang="it-IT" sz="2400" dirty="0" smtClean="0"/>
              <a:t>Nessun ricco è una persona insicura</a:t>
            </a:r>
          </a:p>
          <a:p>
            <a:pPr marL="0" indent="0">
              <a:buNone/>
            </a:pPr>
            <a:r>
              <a:rPr lang="it-IT" sz="2400" dirty="0" smtClean="0"/>
              <a:t>Quindi….. Nessuna persona insicura è un notaio</a:t>
            </a:r>
          </a:p>
          <a:p>
            <a:pPr marL="0" indent="0">
              <a:buNone/>
            </a:pPr>
            <a:endParaRPr lang="it-IT" sz="2400" dirty="0"/>
          </a:p>
        </p:txBody>
      </p:sp>
      <p:sp>
        <p:nvSpPr>
          <p:cNvPr id="4" name="Rettangolo 3"/>
          <p:cNvSpPr/>
          <p:nvPr/>
        </p:nvSpPr>
        <p:spPr>
          <a:xfrm>
            <a:off x="2547642" y="3421475"/>
            <a:ext cx="4872445" cy="6139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960034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dirty="0" smtClean="0"/>
              <a:t>Logica:</a:t>
            </a:r>
            <a:br>
              <a:rPr lang="it-IT" dirty="0" smtClean="0"/>
            </a:br>
            <a:r>
              <a:rPr lang="it-IT" dirty="0" smtClean="0"/>
              <a:t>il sillogismo</a:t>
            </a:r>
            <a:endParaRPr lang="it-IT" dirty="0"/>
          </a:p>
        </p:txBody>
      </p:sp>
      <p:sp>
        <p:nvSpPr>
          <p:cNvPr id="3" name="Segnaposto contenuto 2"/>
          <p:cNvSpPr>
            <a:spLocks noGrp="1"/>
          </p:cNvSpPr>
          <p:nvPr>
            <p:ph idx="1"/>
          </p:nvPr>
        </p:nvSpPr>
        <p:spPr/>
        <p:txBody>
          <a:bodyPr/>
          <a:lstStyle/>
          <a:p>
            <a:pPr marL="0" indent="0" algn="ctr">
              <a:buNone/>
            </a:pPr>
            <a:r>
              <a:rPr lang="it-IT" dirty="0" smtClean="0"/>
              <a:t>VEDIAMO LE PREMESSE IN FORMA INSIEMISTICA</a:t>
            </a:r>
            <a:endParaRPr lang="it-IT" dirty="0"/>
          </a:p>
        </p:txBody>
      </p:sp>
      <p:sp>
        <p:nvSpPr>
          <p:cNvPr id="4" name="Ovale 3"/>
          <p:cNvSpPr/>
          <p:nvPr/>
        </p:nvSpPr>
        <p:spPr>
          <a:xfrm>
            <a:off x="2286000" y="3092823"/>
            <a:ext cx="2770094" cy="1748118"/>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it-IT" dirty="0" smtClean="0"/>
              <a:t>RICCHI</a:t>
            </a:r>
            <a:endParaRPr lang="it-IT" dirty="0"/>
          </a:p>
        </p:txBody>
      </p:sp>
      <p:sp>
        <p:nvSpPr>
          <p:cNvPr id="5" name="Ovale 4"/>
          <p:cNvSpPr/>
          <p:nvPr/>
        </p:nvSpPr>
        <p:spPr>
          <a:xfrm>
            <a:off x="3065929" y="4114801"/>
            <a:ext cx="941295" cy="69924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200" dirty="0" smtClean="0"/>
              <a:t>NOTAI</a:t>
            </a:r>
            <a:endParaRPr lang="it-IT" sz="1200" dirty="0"/>
          </a:p>
        </p:txBody>
      </p:sp>
      <p:sp>
        <p:nvSpPr>
          <p:cNvPr id="6" name="Ovale 5"/>
          <p:cNvSpPr/>
          <p:nvPr/>
        </p:nvSpPr>
        <p:spPr>
          <a:xfrm>
            <a:off x="7745506" y="3146612"/>
            <a:ext cx="2756647" cy="1640541"/>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it-IT" dirty="0" smtClean="0"/>
              <a:t>INSICURI</a:t>
            </a:r>
            <a:endParaRPr lang="it-IT" dirty="0"/>
          </a:p>
        </p:txBody>
      </p:sp>
      <p:sp>
        <p:nvSpPr>
          <p:cNvPr id="7" name="Rettangolo 6"/>
          <p:cNvSpPr/>
          <p:nvPr/>
        </p:nvSpPr>
        <p:spPr>
          <a:xfrm>
            <a:off x="2358336" y="5339041"/>
            <a:ext cx="2356479" cy="369332"/>
          </a:xfrm>
          <a:prstGeom prst="rect">
            <a:avLst/>
          </a:prstGeom>
        </p:spPr>
        <p:txBody>
          <a:bodyPr wrap="none">
            <a:spAutoFit/>
          </a:bodyPr>
          <a:lstStyle/>
          <a:p>
            <a:r>
              <a:rPr lang="it-IT" dirty="0"/>
              <a:t>Tutti i notai sono ricchi</a:t>
            </a:r>
          </a:p>
        </p:txBody>
      </p:sp>
      <p:sp>
        <p:nvSpPr>
          <p:cNvPr id="8" name="Rettangolo 7"/>
          <p:cNvSpPr/>
          <p:nvPr/>
        </p:nvSpPr>
        <p:spPr>
          <a:xfrm>
            <a:off x="7338725" y="5339041"/>
            <a:ext cx="3570208" cy="369332"/>
          </a:xfrm>
          <a:prstGeom prst="rect">
            <a:avLst/>
          </a:prstGeom>
        </p:spPr>
        <p:txBody>
          <a:bodyPr wrap="none">
            <a:spAutoFit/>
          </a:bodyPr>
          <a:lstStyle/>
          <a:p>
            <a:r>
              <a:rPr lang="it-IT" dirty="0"/>
              <a:t>Nessun ricco è una persona insicura</a:t>
            </a:r>
          </a:p>
        </p:txBody>
      </p:sp>
      <p:sp>
        <p:nvSpPr>
          <p:cNvPr id="9" name="CasellaDiTesto 8"/>
          <p:cNvSpPr txBox="1"/>
          <p:nvPr/>
        </p:nvSpPr>
        <p:spPr>
          <a:xfrm>
            <a:off x="4714814" y="3738282"/>
            <a:ext cx="3568573" cy="369332"/>
          </a:xfrm>
          <a:prstGeom prst="rect">
            <a:avLst/>
          </a:prstGeom>
          <a:noFill/>
        </p:spPr>
        <p:txBody>
          <a:bodyPr wrap="square" rtlCol="0">
            <a:spAutoFit/>
          </a:bodyPr>
          <a:lstStyle/>
          <a:p>
            <a:r>
              <a:rPr lang="it-IT" dirty="0" smtClean="0">
                <a:solidFill>
                  <a:srgbClr val="FF0000"/>
                </a:solidFill>
              </a:rPr>
              <a:t>Nessuna persona insicura è notaio</a:t>
            </a:r>
            <a:endParaRPr lang="it-IT" dirty="0">
              <a:solidFill>
                <a:srgbClr val="FF0000"/>
              </a:solidFill>
            </a:endParaRPr>
          </a:p>
        </p:txBody>
      </p:sp>
    </p:spTree>
    <p:extLst>
      <p:ext uri="{BB962C8B-B14F-4D97-AF65-F5344CB8AC3E}">
        <p14:creationId xmlns:p14="http://schemas.microsoft.com/office/powerpoint/2010/main" val="2702616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sillogismo</a:t>
            </a:r>
            <a:endParaRPr lang="it-IT" dirty="0"/>
          </a:p>
        </p:txBody>
      </p:sp>
      <p:sp>
        <p:nvSpPr>
          <p:cNvPr id="3" name="Segnaposto contenuto 2"/>
          <p:cNvSpPr>
            <a:spLocks noGrp="1"/>
          </p:cNvSpPr>
          <p:nvPr>
            <p:ph idx="1"/>
          </p:nvPr>
        </p:nvSpPr>
        <p:spPr>
          <a:xfrm>
            <a:off x="1251678" y="1680883"/>
            <a:ext cx="10178322" cy="4198710"/>
          </a:xfrm>
        </p:spPr>
        <p:txBody>
          <a:bodyPr>
            <a:normAutofit lnSpcReduction="10000"/>
          </a:bodyPr>
          <a:lstStyle/>
          <a:p>
            <a:pPr marL="0" indent="0">
              <a:buNone/>
            </a:pPr>
            <a:r>
              <a:rPr lang="it-IT" dirty="0"/>
              <a:t>Dati A e B possiamo avere</a:t>
            </a:r>
          </a:p>
          <a:p>
            <a:pPr lvl="0"/>
            <a:r>
              <a:rPr lang="it-IT" dirty="0"/>
              <a:t>affermazione del tipo “Tutti gli A sono B</a:t>
            </a:r>
            <a:r>
              <a:rPr lang="it-IT" dirty="0" smtClean="0"/>
              <a:t>”, che possiamo trovare anche come «Ogni A è B»</a:t>
            </a:r>
            <a:endParaRPr lang="it-IT" dirty="0"/>
          </a:p>
          <a:p>
            <a:pPr lvl="0"/>
            <a:r>
              <a:rPr lang="it-IT" dirty="0"/>
              <a:t>“		“  “Nessun A è B”</a:t>
            </a:r>
          </a:p>
          <a:p>
            <a:pPr lvl="0"/>
            <a:r>
              <a:rPr lang="it-IT" dirty="0"/>
              <a:t>“                             “  “Qualche A è B”</a:t>
            </a:r>
          </a:p>
          <a:p>
            <a:pPr lvl="0"/>
            <a:r>
              <a:rPr lang="it-IT" dirty="0"/>
              <a:t>“                             “   “Qualche A non è B”</a:t>
            </a:r>
          </a:p>
          <a:p>
            <a:pPr marL="0" indent="0">
              <a:buNone/>
            </a:pPr>
            <a:r>
              <a:rPr lang="it-IT" dirty="0"/>
              <a:t>Vedendo le affermazioni su riportate come relazioni tra insiemi, la prima significa che l’insieme B contiene A</a:t>
            </a:r>
          </a:p>
          <a:p>
            <a:r>
              <a:rPr lang="it-IT" dirty="0"/>
              <a:t>La seconda che A è disgiunto da B</a:t>
            </a:r>
          </a:p>
          <a:p>
            <a:r>
              <a:rPr lang="it-IT" dirty="0"/>
              <a:t>La terza che gli insiemi A e B hanno intersezione non vuota</a:t>
            </a:r>
          </a:p>
          <a:p>
            <a:r>
              <a:rPr lang="it-IT" dirty="0"/>
              <a:t>La quarta che A non è contenuto in B</a:t>
            </a:r>
          </a:p>
          <a:p>
            <a:pPr marL="0" indent="0">
              <a:buNone/>
            </a:pPr>
            <a:endParaRPr lang="it-IT" dirty="0"/>
          </a:p>
        </p:txBody>
      </p:sp>
    </p:spTree>
    <p:extLst>
      <p:ext uri="{BB962C8B-B14F-4D97-AF65-F5344CB8AC3E}">
        <p14:creationId xmlns:p14="http://schemas.microsoft.com/office/powerpoint/2010/main" val="32044513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sillogismo</a:t>
            </a:r>
            <a:endParaRPr lang="it-IT" dirty="0"/>
          </a:p>
        </p:txBody>
      </p:sp>
      <p:sp>
        <p:nvSpPr>
          <p:cNvPr id="3" name="Segnaposto contenuto 2"/>
          <p:cNvSpPr>
            <a:spLocks noGrp="1"/>
          </p:cNvSpPr>
          <p:nvPr>
            <p:ph idx="1"/>
          </p:nvPr>
        </p:nvSpPr>
        <p:spPr/>
        <p:txBody>
          <a:bodyPr/>
          <a:lstStyle/>
          <a:p>
            <a:pPr marL="0" indent="0">
              <a:buNone/>
            </a:pPr>
            <a:r>
              <a:rPr lang="it-IT" dirty="0" smtClean="0"/>
              <a:t>Nei quiz ufficiali finora si sono presentati solo i seguenti due schemi (tra tutti quelli che posso ottenere dai quattro tipi di affermazioni prima riportate):</a:t>
            </a:r>
          </a:p>
          <a:p>
            <a:pPr marL="0" indent="0">
              <a:buNone/>
            </a:pPr>
            <a:endParaRPr lang="it-IT" dirty="0"/>
          </a:p>
        </p:txBody>
      </p:sp>
      <p:pic>
        <p:nvPicPr>
          <p:cNvPr id="5" name="Immagine 4"/>
          <p:cNvPicPr>
            <a:picLocks noChangeAspect="1"/>
          </p:cNvPicPr>
          <p:nvPr/>
        </p:nvPicPr>
        <p:blipFill>
          <a:blip r:embed="rId2"/>
          <a:stretch>
            <a:fillRect/>
          </a:stretch>
        </p:blipFill>
        <p:spPr>
          <a:xfrm>
            <a:off x="1700493" y="3805517"/>
            <a:ext cx="8746320" cy="1286996"/>
          </a:xfrm>
          <a:prstGeom prst="rect">
            <a:avLst/>
          </a:prstGeom>
        </p:spPr>
      </p:pic>
    </p:spTree>
    <p:extLst>
      <p:ext uri="{BB962C8B-B14F-4D97-AF65-F5344CB8AC3E}">
        <p14:creationId xmlns:p14="http://schemas.microsoft.com/office/powerpoint/2010/main" val="24862150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Esempi dai test</a:t>
            </a:r>
            <a:endParaRPr lang="it-IT" dirty="0"/>
          </a:p>
        </p:txBody>
      </p:sp>
      <p:pic>
        <p:nvPicPr>
          <p:cNvPr id="4" name="Segnaposto contenuto 3"/>
          <p:cNvPicPr>
            <a:picLocks noGrp="1" noChangeAspect="1"/>
          </p:cNvPicPr>
          <p:nvPr>
            <p:ph idx="1"/>
          </p:nvPr>
        </p:nvPicPr>
        <p:blipFill>
          <a:blip r:embed="rId2"/>
          <a:stretch>
            <a:fillRect/>
          </a:stretch>
        </p:blipFill>
        <p:spPr>
          <a:xfrm>
            <a:off x="1775013" y="2502913"/>
            <a:ext cx="8296834" cy="3400346"/>
          </a:xfrm>
          <a:prstGeom prst="rect">
            <a:avLst/>
          </a:prstGeom>
        </p:spPr>
      </p:pic>
      <p:sp>
        <p:nvSpPr>
          <p:cNvPr id="5" name="Rettangolo 4"/>
          <p:cNvSpPr/>
          <p:nvPr/>
        </p:nvSpPr>
        <p:spPr>
          <a:xfrm>
            <a:off x="1653988" y="4437529"/>
            <a:ext cx="2286000" cy="15867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896291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Esempi dai test</a:t>
            </a:r>
            <a:endParaRPr lang="it-IT" dirty="0"/>
          </a:p>
        </p:txBody>
      </p:sp>
      <p:sp>
        <p:nvSpPr>
          <p:cNvPr id="3" name="Segnaposto contenuto 2"/>
          <p:cNvSpPr>
            <a:spLocks noGrp="1"/>
          </p:cNvSpPr>
          <p:nvPr>
            <p:ph idx="1"/>
          </p:nvPr>
        </p:nvSpPr>
        <p:spPr/>
        <p:txBody>
          <a:bodyPr/>
          <a:lstStyle/>
          <a:p>
            <a:r>
              <a:rPr lang="it-IT" dirty="0"/>
              <a:t>Medicina e Veterinaria 2017</a:t>
            </a:r>
          </a:p>
          <a:p>
            <a:r>
              <a:rPr lang="it-IT" b="1" dirty="0"/>
              <a:t>25. </a:t>
            </a:r>
            <a:r>
              <a:rPr lang="it-IT" b="1" i="1" dirty="0"/>
              <a:t>“Alcuni A sono B, alcuni B sono C”</a:t>
            </a:r>
            <a:r>
              <a:rPr lang="it-IT" b="1" dirty="0"/>
              <a:t>. Se ne deduce che:</a:t>
            </a:r>
            <a:endParaRPr lang="it-IT" dirty="0"/>
          </a:p>
          <a:p>
            <a:r>
              <a:rPr lang="it-IT" dirty="0"/>
              <a:t>A</a:t>
            </a:r>
            <a:r>
              <a:rPr lang="it-IT" dirty="0" smtClean="0"/>
              <a:t>) </a:t>
            </a:r>
            <a:r>
              <a:rPr lang="it-IT" dirty="0"/>
              <a:t>alcuni A sono C</a:t>
            </a:r>
          </a:p>
          <a:p>
            <a:r>
              <a:rPr lang="it-IT" dirty="0" smtClean="0"/>
              <a:t>B) </a:t>
            </a:r>
            <a:r>
              <a:rPr lang="it-IT" dirty="0"/>
              <a:t>non si possono trarre conclusioni univoche</a:t>
            </a:r>
          </a:p>
          <a:p>
            <a:r>
              <a:rPr lang="it-IT" dirty="0" smtClean="0"/>
              <a:t>C) </a:t>
            </a:r>
            <a:r>
              <a:rPr lang="it-IT" dirty="0"/>
              <a:t>nessuna C è </a:t>
            </a:r>
            <a:r>
              <a:rPr lang="it-IT" dirty="0" smtClean="0"/>
              <a:t>A</a:t>
            </a:r>
          </a:p>
          <a:p>
            <a:r>
              <a:rPr lang="it-IT" dirty="0" smtClean="0"/>
              <a:t>D) </a:t>
            </a:r>
            <a:r>
              <a:rPr lang="it-IT" dirty="0"/>
              <a:t>alcuni B sono </a:t>
            </a:r>
            <a:r>
              <a:rPr lang="it-IT" dirty="0" smtClean="0"/>
              <a:t>A</a:t>
            </a:r>
            <a:endParaRPr lang="it-IT" dirty="0"/>
          </a:p>
          <a:p>
            <a:r>
              <a:rPr lang="it-IT" dirty="0"/>
              <a:t>E) alcuni A sono C e alcuni B sono A</a:t>
            </a:r>
          </a:p>
          <a:p>
            <a:endParaRPr lang="it-IT" dirty="0"/>
          </a:p>
        </p:txBody>
      </p:sp>
      <p:sp>
        <p:nvSpPr>
          <p:cNvPr id="4" name="Rettangolo 3"/>
          <p:cNvSpPr/>
          <p:nvPr/>
        </p:nvSpPr>
        <p:spPr>
          <a:xfrm>
            <a:off x="1398494" y="4450977"/>
            <a:ext cx="2622177" cy="403412"/>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258971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esempio</a:t>
            </a:r>
            <a:endParaRPr lang="it-IT" dirty="0"/>
          </a:p>
        </p:txBody>
      </p:sp>
      <p:pic>
        <p:nvPicPr>
          <p:cNvPr id="6" name="Segnaposto contenuto 5"/>
          <p:cNvPicPr>
            <a:picLocks noGrp="1" noChangeAspect="1"/>
          </p:cNvPicPr>
          <p:nvPr>
            <p:ph idx="1"/>
          </p:nvPr>
        </p:nvPicPr>
        <p:blipFill>
          <a:blip r:embed="rId2"/>
          <a:stretch>
            <a:fillRect/>
          </a:stretch>
        </p:blipFill>
        <p:spPr>
          <a:xfrm>
            <a:off x="1632134" y="2613545"/>
            <a:ext cx="8574183" cy="1863953"/>
          </a:xfrm>
          <a:prstGeom prst="rect">
            <a:avLst/>
          </a:prstGeom>
        </p:spPr>
      </p:pic>
    </p:spTree>
    <p:extLst>
      <p:ext uri="{BB962C8B-B14F-4D97-AF65-F5344CB8AC3E}">
        <p14:creationId xmlns:p14="http://schemas.microsoft.com/office/powerpoint/2010/main" val="21450207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dirty="0" smtClean="0">
                <a:solidFill>
                  <a:schemeClr val="accent5">
                    <a:lumMod val="75000"/>
                  </a:schemeClr>
                </a:solidFill>
              </a:rPr>
              <a:t>Mettiamoci alla prova</a:t>
            </a:r>
            <a:endParaRPr lang="it-IT" dirty="0">
              <a:solidFill>
                <a:schemeClr val="accent5">
                  <a:lumMod val="75000"/>
                </a:schemeClr>
              </a:solidFill>
            </a:endParaRPr>
          </a:p>
        </p:txBody>
      </p:sp>
      <p:sp>
        <p:nvSpPr>
          <p:cNvPr id="3" name="Segnaposto contenuto 2"/>
          <p:cNvSpPr>
            <a:spLocks noGrp="1"/>
          </p:cNvSpPr>
          <p:nvPr>
            <p:ph idx="1"/>
          </p:nvPr>
        </p:nvSpPr>
        <p:spPr/>
        <p:txBody>
          <a:bodyPr/>
          <a:lstStyle/>
          <a:p>
            <a:pPr marL="0" indent="0" algn="ctr">
              <a:buNone/>
            </a:pPr>
            <a:r>
              <a:rPr lang="it-IT" sz="2400" b="1" dirty="0" smtClean="0">
                <a:solidFill>
                  <a:srgbClr val="002060"/>
                </a:solidFill>
              </a:rPr>
              <a:t>15</a:t>
            </a:r>
            <a:r>
              <a:rPr lang="it-IT" sz="2400" b="1" i="1" dirty="0" smtClean="0">
                <a:solidFill>
                  <a:srgbClr val="002060"/>
                </a:solidFill>
              </a:rPr>
              <a:t>’ </a:t>
            </a:r>
            <a:r>
              <a:rPr lang="it-IT" sz="2400" b="1" i="1" dirty="0">
                <a:solidFill>
                  <a:srgbClr val="002060"/>
                </a:solidFill>
              </a:rPr>
              <a:t>per 10 domande prese dai test già usciti sulla parte Sillogismo</a:t>
            </a:r>
            <a:endParaRPr lang="it-IT" sz="2400" b="1" dirty="0">
              <a:solidFill>
                <a:srgbClr val="002060"/>
              </a:solidFill>
            </a:endParaRPr>
          </a:p>
          <a:p>
            <a:endParaRPr lang="it-IT" i="1" dirty="0" smtClean="0"/>
          </a:p>
          <a:p>
            <a:endParaRPr lang="it-IT" i="1" dirty="0"/>
          </a:p>
          <a:p>
            <a:endParaRPr lang="it-IT" i="1" dirty="0" smtClean="0"/>
          </a:p>
          <a:p>
            <a:endParaRPr lang="it-IT" i="1" dirty="0"/>
          </a:p>
          <a:p>
            <a:endParaRPr lang="it-IT" i="1" dirty="0" smtClean="0"/>
          </a:p>
          <a:p>
            <a:pPr marL="0" indent="0" algn="ctr">
              <a:buNone/>
            </a:pPr>
            <a:endParaRPr lang="it-IT" i="1" dirty="0" smtClean="0"/>
          </a:p>
          <a:p>
            <a:pPr marL="0" indent="0" algn="ctr">
              <a:buNone/>
            </a:pPr>
            <a:r>
              <a:rPr lang="it-IT" i="1" dirty="0" smtClean="0"/>
              <a:t>A seguire… Risposte </a:t>
            </a:r>
            <a:r>
              <a:rPr lang="it-IT" i="1" dirty="0"/>
              <a:t>corrette e spiegazione</a:t>
            </a:r>
            <a:endParaRPr lang="it-IT" dirty="0"/>
          </a:p>
          <a:p>
            <a:endParaRPr lang="it-IT" dirty="0"/>
          </a:p>
        </p:txBody>
      </p:sp>
      <p:pic>
        <p:nvPicPr>
          <p:cNvPr id="4" name="Immagine 3"/>
          <p:cNvPicPr>
            <a:picLocks noChangeAspect="1"/>
          </p:cNvPicPr>
          <p:nvPr/>
        </p:nvPicPr>
        <p:blipFill>
          <a:blip r:embed="rId2"/>
          <a:stretch>
            <a:fillRect/>
          </a:stretch>
        </p:blipFill>
        <p:spPr>
          <a:xfrm>
            <a:off x="5232296" y="2958846"/>
            <a:ext cx="2028825" cy="2247900"/>
          </a:xfrm>
          <a:prstGeom prst="rect">
            <a:avLst/>
          </a:prstGeom>
        </p:spPr>
      </p:pic>
    </p:spTree>
    <p:extLst>
      <p:ext uri="{BB962C8B-B14F-4D97-AF65-F5344CB8AC3E}">
        <p14:creationId xmlns:p14="http://schemas.microsoft.com/office/powerpoint/2010/main" val="39337141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ARGOMENTI LEZIONE 1</a:t>
            </a:r>
            <a:endParaRPr lang="it-IT" dirty="0"/>
          </a:p>
        </p:txBody>
      </p:sp>
      <p:sp>
        <p:nvSpPr>
          <p:cNvPr id="3" name="Segnaposto contenuto 2"/>
          <p:cNvSpPr>
            <a:spLocks noGrp="1"/>
          </p:cNvSpPr>
          <p:nvPr>
            <p:ph idx="1"/>
          </p:nvPr>
        </p:nvSpPr>
        <p:spPr/>
        <p:txBody>
          <a:bodyPr>
            <a:normAutofit fontScale="92500"/>
          </a:bodyPr>
          <a:lstStyle/>
          <a:p>
            <a:r>
              <a:rPr lang="it-IT" dirty="0" smtClean="0"/>
              <a:t>INTRODUZIONE: IL TEST DI INGRESSO DI MEDICINA – INFORMAZIONI GENERALI</a:t>
            </a:r>
          </a:p>
          <a:p>
            <a:r>
              <a:rPr lang="it-IT" dirty="0" smtClean="0"/>
              <a:t>REQUISITI PER I QUESITI DI LOGICA: TIPOLOGIE</a:t>
            </a:r>
          </a:p>
          <a:p>
            <a:r>
              <a:rPr lang="it-IT" dirty="0" smtClean="0"/>
              <a:t>IL SILLOGISMO: ESEMPI DI QUESITI TRATTI DA TESTI DI ALLENAMENTO O DA PROVE SVOLTE</a:t>
            </a:r>
          </a:p>
          <a:p>
            <a:r>
              <a:rPr lang="it-IT" dirty="0" smtClean="0"/>
              <a:t>Mettiamoci alla prova – soluzioni e spiegazioni</a:t>
            </a:r>
          </a:p>
          <a:p>
            <a:r>
              <a:rPr lang="it-IT" dirty="0" smtClean="0"/>
              <a:t>MODUS PONENS</a:t>
            </a:r>
          </a:p>
          <a:p>
            <a:r>
              <a:rPr lang="it-IT" dirty="0" smtClean="0"/>
              <a:t>LOGICA CONCATENATIVA</a:t>
            </a:r>
          </a:p>
          <a:p>
            <a:r>
              <a:rPr lang="it-IT" dirty="0"/>
              <a:t>Mettiamoci alla prova – soluzioni e spiegazioni</a:t>
            </a:r>
          </a:p>
          <a:p>
            <a:r>
              <a:rPr lang="it-IT" dirty="0" smtClean="0"/>
              <a:t>OLTRE AI QUESITI DI LOGICA…. VEDIAMO MATEMATICA E FISICA!</a:t>
            </a:r>
            <a:endParaRPr lang="it-IT" dirty="0"/>
          </a:p>
        </p:txBody>
      </p:sp>
    </p:spTree>
    <p:extLst>
      <p:ext uri="{BB962C8B-B14F-4D97-AF65-F5344CB8AC3E}">
        <p14:creationId xmlns:p14="http://schemas.microsoft.com/office/powerpoint/2010/main" val="21477335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Modus </a:t>
            </a:r>
            <a:r>
              <a:rPr lang="it-IT" dirty="0" err="1" smtClean="0"/>
              <a:t>ponens</a:t>
            </a:r>
            <a:endParaRPr lang="it-IT" dirty="0"/>
          </a:p>
        </p:txBody>
      </p:sp>
      <p:sp>
        <p:nvSpPr>
          <p:cNvPr id="3" name="Segnaposto contenuto 2"/>
          <p:cNvSpPr>
            <a:spLocks noGrp="1"/>
          </p:cNvSpPr>
          <p:nvPr>
            <p:ph idx="1"/>
          </p:nvPr>
        </p:nvSpPr>
        <p:spPr/>
        <p:txBody>
          <a:bodyPr/>
          <a:lstStyle/>
          <a:p>
            <a:pPr marL="0" indent="0">
              <a:buNone/>
            </a:pPr>
            <a:r>
              <a:rPr lang="it-IT" dirty="0"/>
              <a:t>Il modus </a:t>
            </a:r>
            <a:r>
              <a:rPr lang="it-IT" dirty="0" err="1"/>
              <a:t>ponens</a:t>
            </a:r>
            <a:r>
              <a:rPr lang="it-IT" dirty="0"/>
              <a:t> è una forma di derivazione logica che ha la seguente struttura</a:t>
            </a:r>
          </a:p>
          <a:p>
            <a:pPr marL="0" indent="0">
              <a:buNone/>
            </a:pPr>
            <a:r>
              <a:rPr lang="it-IT" dirty="0"/>
              <a:t>Se “A implica B”  e se A è vera allora anche B è vera</a:t>
            </a:r>
          </a:p>
          <a:p>
            <a:pPr marL="0" indent="0">
              <a:buNone/>
            </a:pPr>
            <a:r>
              <a:rPr lang="it-IT" dirty="0"/>
              <a:t>Dal punto di vista insiemistico A </a:t>
            </a:r>
            <a:r>
              <a:rPr lang="it-IT" dirty="0" smtClean="0">
                <a:sym typeface="Wingdings" panose="05000000000000000000" pitchFamily="2" charset="2"/>
              </a:rPr>
              <a:t></a:t>
            </a:r>
            <a:r>
              <a:rPr lang="it-IT" dirty="0" smtClean="0"/>
              <a:t>B </a:t>
            </a:r>
            <a:r>
              <a:rPr lang="it-IT" dirty="0"/>
              <a:t>va letto come A è contenuto in B.</a:t>
            </a:r>
          </a:p>
          <a:p>
            <a:pPr marL="0" indent="0">
              <a:buNone/>
            </a:pPr>
            <a:endParaRPr lang="it-IT" dirty="0"/>
          </a:p>
        </p:txBody>
      </p:sp>
      <p:pic>
        <p:nvPicPr>
          <p:cNvPr id="4" name="Immagine 3"/>
          <p:cNvPicPr>
            <a:picLocks noChangeAspect="1"/>
          </p:cNvPicPr>
          <p:nvPr/>
        </p:nvPicPr>
        <p:blipFill>
          <a:blip r:embed="rId2"/>
          <a:stretch>
            <a:fillRect/>
          </a:stretch>
        </p:blipFill>
        <p:spPr>
          <a:xfrm>
            <a:off x="2474734" y="3822274"/>
            <a:ext cx="7348707" cy="2057318"/>
          </a:xfrm>
          <a:prstGeom prst="rect">
            <a:avLst/>
          </a:prstGeom>
        </p:spPr>
      </p:pic>
    </p:spTree>
    <p:extLst>
      <p:ext uri="{BB962C8B-B14F-4D97-AF65-F5344CB8AC3E}">
        <p14:creationId xmlns:p14="http://schemas.microsoft.com/office/powerpoint/2010/main" val="7410458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MODUS PONENS</a:t>
            </a:r>
            <a:endParaRPr lang="it-IT" dirty="0"/>
          </a:p>
        </p:txBody>
      </p:sp>
      <p:sp>
        <p:nvSpPr>
          <p:cNvPr id="3" name="Segnaposto contenuto 2"/>
          <p:cNvSpPr>
            <a:spLocks noGrp="1"/>
          </p:cNvSpPr>
          <p:nvPr>
            <p:ph idx="1"/>
          </p:nvPr>
        </p:nvSpPr>
        <p:spPr>
          <a:xfrm>
            <a:off x="1251678" y="1596974"/>
            <a:ext cx="10178322" cy="3593591"/>
          </a:xfrm>
        </p:spPr>
        <p:txBody>
          <a:bodyPr>
            <a:normAutofit fontScale="92500" lnSpcReduction="20000"/>
          </a:bodyPr>
          <a:lstStyle/>
          <a:p>
            <a:pPr marL="0" indent="0">
              <a:buNone/>
            </a:pPr>
            <a:endParaRPr lang="it-IT" sz="2400" dirty="0"/>
          </a:p>
          <a:p>
            <a:pPr marL="0" indent="0">
              <a:buNone/>
            </a:pPr>
            <a:r>
              <a:rPr lang="it-IT" sz="2400" dirty="0" smtClean="0"/>
              <a:t>ES. (dai test di M/O)</a:t>
            </a:r>
          </a:p>
          <a:p>
            <a:pPr marL="0" indent="0">
              <a:buNone/>
            </a:pPr>
            <a:r>
              <a:rPr lang="it-IT" sz="2400" dirty="0" smtClean="0"/>
              <a:t>Se fossero vere le seguenti premesse: «ogni animale vola» - «l’asino è un animale», ne deriverebbe che:</a:t>
            </a:r>
          </a:p>
          <a:p>
            <a:pPr marL="457200" indent="-457200">
              <a:buAutoNum type="alphaLcParenR"/>
            </a:pPr>
            <a:r>
              <a:rPr lang="it-IT" sz="2400" dirty="0" smtClean="0"/>
              <a:t>Non tutti gli animali volano</a:t>
            </a:r>
          </a:p>
          <a:p>
            <a:pPr marL="457200" indent="-457200">
              <a:buAutoNum type="alphaLcParenR"/>
            </a:pPr>
            <a:r>
              <a:rPr lang="it-IT" sz="2400" dirty="0" smtClean="0"/>
              <a:t>Non tutti gli asini volano</a:t>
            </a:r>
          </a:p>
          <a:p>
            <a:pPr marL="457200" indent="-457200">
              <a:buAutoNum type="alphaLcParenR"/>
            </a:pPr>
            <a:r>
              <a:rPr lang="it-IT" sz="2400" dirty="0" smtClean="0"/>
              <a:t>L’asino vola</a:t>
            </a:r>
          </a:p>
          <a:p>
            <a:pPr marL="457200" indent="-457200">
              <a:buAutoNum type="alphaLcParenR"/>
            </a:pPr>
            <a:r>
              <a:rPr lang="it-IT" sz="2400" dirty="0" smtClean="0"/>
              <a:t>Non è vero che ogni animale vola</a:t>
            </a:r>
          </a:p>
          <a:p>
            <a:pPr marL="457200" indent="-457200">
              <a:buAutoNum type="alphaLcParenR"/>
            </a:pPr>
            <a:r>
              <a:rPr lang="it-IT" sz="2400" dirty="0" smtClean="0"/>
              <a:t>L’asino non può volare.</a:t>
            </a:r>
          </a:p>
          <a:p>
            <a:pPr marL="0" indent="0">
              <a:buNone/>
            </a:pPr>
            <a:endParaRPr lang="it-IT" sz="2400" dirty="0"/>
          </a:p>
          <a:p>
            <a:pPr marL="0" indent="0">
              <a:buNone/>
            </a:pPr>
            <a:endParaRPr lang="it-IT" dirty="0"/>
          </a:p>
        </p:txBody>
      </p:sp>
      <p:sp>
        <p:nvSpPr>
          <p:cNvPr id="4" name="Rettangolo 3"/>
          <p:cNvSpPr/>
          <p:nvPr/>
        </p:nvSpPr>
        <p:spPr>
          <a:xfrm>
            <a:off x="1705087" y="3858538"/>
            <a:ext cx="1909482" cy="443753"/>
          </a:xfrm>
          <a:prstGeom prst="rect">
            <a:avLst/>
          </a:prstGeom>
          <a:noFill/>
          <a:ln w="57150">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noFill/>
            </a:endParaRPr>
          </a:p>
        </p:txBody>
      </p:sp>
    </p:spTree>
    <p:extLst>
      <p:ext uri="{BB962C8B-B14F-4D97-AF65-F5344CB8AC3E}">
        <p14:creationId xmlns:p14="http://schemas.microsoft.com/office/powerpoint/2010/main" val="2278542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Derivazioni logiche</a:t>
            </a:r>
            <a:endParaRPr lang="it-IT" dirty="0"/>
          </a:p>
        </p:txBody>
      </p:sp>
      <p:sp>
        <p:nvSpPr>
          <p:cNvPr id="3" name="Segnaposto contenuto 2"/>
          <p:cNvSpPr>
            <a:spLocks noGrp="1"/>
          </p:cNvSpPr>
          <p:nvPr>
            <p:ph idx="1"/>
          </p:nvPr>
        </p:nvSpPr>
        <p:spPr/>
        <p:txBody>
          <a:bodyPr>
            <a:normAutofit lnSpcReduction="10000"/>
          </a:bodyPr>
          <a:lstStyle/>
          <a:p>
            <a:pPr marL="0" indent="0">
              <a:buNone/>
            </a:pPr>
            <a:r>
              <a:rPr lang="it-IT" sz="2400" dirty="0"/>
              <a:t>Alcune regole di logica delle </a:t>
            </a:r>
            <a:r>
              <a:rPr lang="it-IT" sz="2400" dirty="0" smtClean="0"/>
              <a:t>proposizioni che possono essere utili per i test di logica:</a:t>
            </a:r>
          </a:p>
          <a:p>
            <a:pPr marL="0" indent="0">
              <a:buNone/>
            </a:pPr>
            <a:r>
              <a:rPr lang="it-IT" sz="2400" dirty="0" smtClean="0"/>
              <a:t>Date due proposizioni A e B diciamo che:</a:t>
            </a:r>
            <a:endParaRPr lang="it-IT" sz="2400" dirty="0"/>
          </a:p>
          <a:p>
            <a:r>
              <a:rPr lang="it-IT" sz="2400" dirty="0"/>
              <a:t>Non A è vera se A è falsa</a:t>
            </a:r>
          </a:p>
          <a:p>
            <a:r>
              <a:rPr lang="it-IT" sz="2400" dirty="0"/>
              <a:t>A e B è vera se sono entrambe vere</a:t>
            </a:r>
          </a:p>
          <a:p>
            <a:r>
              <a:rPr lang="it-IT" sz="2400" dirty="0"/>
              <a:t>A o B è vera se è vera almeno una delle due</a:t>
            </a:r>
          </a:p>
          <a:p>
            <a:r>
              <a:rPr lang="it-IT" dirty="0" smtClean="0"/>
              <a:t>A</a:t>
            </a:r>
            <a:r>
              <a:rPr lang="it-IT" dirty="0" smtClean="0">
                <a:sym typeface="Wingdings" panose="05000000000000000000" pitchFamily="2" charset="2"/>
              </a:rPr>
              <a:t>B indica che se A è vera allora lo è anche B (implicazione)</a:t>
            </a:r>
          </a:p>
          <a:p>
            <a:r>
              <a:rPr lang="it-IT" dirty="0">
                <a:sym typeface="Wingdings" panose="05000000000000000000" pitchFamily="2" charset="2"/>
              </a:rPr>
              <a:t>Non (AB </a:t>
            </a:r>
            <a:r>
              <a:rPr lang="it-IT" dirty="0" smtClean="0">
                <a:sym typeface="Wingdings" panose="05000000000000000000" pitchFamily="2" charset="2"/>
              </a:rPr>
              <a:t>) equivale ad A e non B</a:t>
            </a:r>
            <a:endParaRPr lang="it-IT" dirty="0"/>
          </a:p>
        </p:txBody>
      </p:sp>
    </p:spTree>
    <p:extLst>
      <p:ext uri="{BB962C8B-B14F-4D97-AF65-F5344CB8AC3E}">
        <p14:creationId xmlns:p14="http://schemas.microsoft.com/office/powerpoint/2010/main" val="40204910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quantificatori</a:t>
            </a:r>
            <a:endParaRPr lang="it-IT" dirty="0"/>
          </a:p>
        </p:txBody>
      </p:sp>
      <p:sp>
        <p:nvSpPr>
          <p:cNvPr id="3" name="Segnaposto contenuto 2"/>
          <p:cNvSpPr>
            <a:spLocks noGrp="1"/>
          </p:cNvSpPr>
          <p:nvPr>
            <p:ph idx="1"/>
          </p:nvPr>
        </p:nvSpPr>
        <p:spPr/>
        <p:txBody>
          <a:bodyPr>
            <a:normAutofit/>
          </a:bodyPr>
          <a:lstStyle/>
          <a:p>
            <a:pPr marL="0" indent="0">
              <a:buNone/>
            </a:pPr>
            <a:r>
              <a:rPr lang="it-IT" sz="2800" dirty="0"/>
              <a:t>I quantificatori si distinguono in quantificatori universali (per ogni) e esistenziali (esiste almeno uno</a:t>
            </a:r>
            <a:r>
              <a:rPr lang="it-IT" sz="2800" dirty="0" smtClean="0"/>
              <a:t>)</a:t>
            </a:r>
          </a:p>
          <a:p>
            <a:pPr marL="0" indent="0">
              <a:buNone/>
            </a:pPr>
            <a:r>
              <a:rPr lang="it-IT" sz="2800" dirty="0"/>
              <a:t>A</a:t>
            </a:r>
            <a:r>
              <a:rPr lang="it-IT" sz="2800" dirty="0">
                <a:sym typeface="Wingdings" panose="05000000000000000000" pitchFamily="2" charset="2"/>
              </a:rPr>
              <a:t></a:t>
            </a:r>
            <a:r>
              <a:rPr lang="it-IT" sz="2800" dirty="0" smtClean="0">
                <a:sym typeface="Wingdings" panose="05000000000000000000" pitchFamily="2" charset="2"/>
              </a:rPr>
              <a:t>B  si può tradurre come «per ogni x in A allora x in B»</a:t>
            </a:r>
          </a:p>
          <a:p>
            <a:pPr marL="0" indent="0">
              <a:buNone/>
            </a:pPr>
            <a:r>
              <a:rPr lang="it-IT" sz="2800" dirty="0" smtClean="0">
                <a:sym typeface="Wingdings" panose="05000000000000000000" pitchFamily="2" charset="2"/>
              </a:rPr>
              <a:t>La negazione di ciò equivale a «esiste almeno un x in A e x non in B» (Non (</a:t>
            </a:r>
            <a:r>
              <a:rPr lang="it-IT" sz="2800" dirty="0"/>
              <a:t>A</a:t>
            </a:r>
            <a:r>
              <a:rPr lang="it-IT" sz="2800" dirty="0">
                <a:sym typeface="Wingdings" panose="05000000000000000000" pitchFamily="2" charset="2"/>
              </a:rPr>
              <a:t></a:t>
            </a:r>
            <a:r>
              <a:rPr lang="it-IT" sz="2800" dirty="0" smtClean="0">
                <a:sym typeface="Wingdings" panose="05000000000000000000" pitchFamily="2" charset="2"/>
              </a:rPr>
              <a:t>B) equivale ad A e non B.)</a:t>
            </a:r>
            <a:endParaRPr lang="it-IT" sz="2800" dirty="0"/>
          </a:p>
        </p:txBody>
      </p:sp>
    </p:spTree>
    <p:extLst>
      <p:ext uri="{BB962C8B-B14F-4D97-AF65-F5344CB8AC3E}">
        <p14:creationId xmlns:p14="http://schemas.microsoft.com/office/powerpoint/2010/main" val="4576976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Logica </a:t>
            </a:r>
            <a:r>
              <a:rPr lang="it-IT" dirty="0" err="1" smtClean="0"/>
              <a:t>concatenativa</a:t>
            </a:r>
            <a:endParaRPr lang="it-IT" dirty="0"/>
          </a:p>
        </p:txBody>
      </p:sp>
      <p:sp>
        <p:nvSpPr>
          <p:cNvPr id="3" name="Segnaposto contenuto 2"/>
          <p:cNvSpPr>
            <a:spLocks noGrp="1"/>
          </p:cNvSpPr>
          <p:nvPr>
            <p:ph idx="1"/>
          </p:nvPr>
        </p:nvSpPr>
        <p:spPr/>
        <p:txBody>
          <a:bodyPr>
            <a:normAutofit/>
          </a:bodyPr>
          <a:lstStyle/>
          <a:p>
            <a:pPr marL="0" indent="0">
              <a:buNone/>
            </a:pPr>
            <a:r>
              <a:rPr lang="it-IT" sz="2400" dirty="0"/>
              <a:t>Nei problemi di questo tipo vengono presentate delle proposizioni che devono essere soddisfatte dalla soluzione richiesta. Dalle proposizioni in premessa si possono escludere le varie opzioni (soluzione per esclusione delle risposte errate) oppure direttamente alla soluzione desiderata. </a:t>
            </a:r>
          </a:p>
        </p:txBody>
      </p:sp>
    </p:spTree>
    <p:extLst>
      <p:ext uri="{BB962C8B-B14F-4D97-AF65-F5344CB8AC3E}">
        <p14:creationId xmlns:p14="http://schemas.microsoft.com/office/powerpoint/2010/main" val="236904092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Logica </a:t>
            </a:r>
            <a:r>
              <a:rPr lang="it-IT" dirty="0" err="1" smtClean="0"/>
              <a:t>concatenativa</a:t>
            </a:r>
            <a:endParaRPr lang="it-IT" dirty="0"/>
          </a:p>
        </p:txBody>
      </p:sp>
      <p:sp>
        <p:nvSpPr>
          <p:cNvPr id="3" name="Segnaposto contenuto 2"/>
          <p:cNvSpPr>
            <a:spLocks noGrp="1"/>
          </p:cNvSpPr>
          <p:nvPr>
            <p:ph idx="1"/>
          </p:nvPr>
        </p:nvSpPr>
        <p:spPr>
          <a:xfrm>
            <a:off x="1251678" y="1293224"/>
            <a:ext cx="10178322" cy="3593591"/>
          </a:xfrm>
        </p:spPr>
        <p:txBody>
          <a:bodyPr>
            <a:normAutofit/>
          </a:bodyPr>
          <a:lstStyle/>
          <a:p>
            <a:r>
              <a:rPr lang="it-IT" dirty="0"/>
              <a:t>Delle società Alpha, Beta e Gamma almeno due sono Lussemburghesi, sapendo che se Alpha è lussemburghese anche Beta lo è e che se Gamma è lussemburghese anche Alpha lo è  e che tra Beta e Gamma almeno una non è lussemburghese, si può dedurre che:</a:t>
            </a:r>
          </a:p>
          <a:p>
            <a:pPr marL="0" indent="0">
              <a:buNone/>
            </a:pPr>
            <a:r>
              <a:rPr lang="it-IT" dirty="0"/>
              <a:t>-	Alpha, Beta e Gamma sono lussemburghesi;</a:t>
            </a:r>
          </a:p>
          <a:p>
            <a:pPr marL="0" indent="0">
              <a:buNone/>
            </a:pPr>
            <a:r>
              <a:rPr lang="it-IT" dirty="0"/>
              <a:t>-	Gamma è lussemburghese e Beta no;</a:t>
            </a:r>
          </a:p>
          <a:p>
            <a:pPr marL="0" indent="0">
              <a:buNone/>
            </a:pPr>
            <a:r>
              <a:rPr lang="it-IT" dirty="0"/>
              <a:t>-	Alpha non è lussemburghese e Beta si;</a:t>
            </a:r>
          </a:p>
          <a:p>
            <a:pPr marL="0" indent="0">
              <a:buNone/>
            </a:pPr>
            <a:r>
              <a:rPr lang="it-IT" dirty="0"/>
              <a:t>-	Alpha e Gamma sono lussemburghesi;</a:t>
            </a:r>
          </a:p>
          <a:p>
            <a:pPr marL="0" indent="0">
              <a:buNone/>
            </a:pPr>
            <a:r>
              <a:rPr lang="it-IT" dirty="0"/>
              <a:t>-	Gamma non è lussemburghese e Beta si.</a:t>
            </a:r>
          </a:p>
          <a:p>
            <a:endParaRPr lang="it-IT" dirty="0"/>
          </a:p>
        </p:txBody>
      </p:sp>
      <p:graphicFrame>
        <p:nvGraphicFramePr>
          <p:cNvPr id="6" name="Tabella 5"/>
          <p:cNvGraphicFramePr>
            <a:graphicFrameLocks noGrp="1"/>
          </p:cNvGraphicFramePr>
          <p:nvPr>
            <p:extLst>
              <p:ext uri="{D42A27DB-BD31-4B8C-83A1-F6EECF244321}">
                <p14:modId xmlns:p14="http://schemas.microsoft.com/office/powerpoint/2010/main" val="1250930422"/>
              </p:ext>
            </p:extLst>
          </p:nvPr>
        </p:nvGraphicFramePr>
        <p:xfrm>
          <a:off x="2290806" y="4676504"/>
          <a:ext cx="6892382" cy="796834"/>
        </p:xfrm>
        <a:graphic>
          <a:graphicData uri="http://schemas.openxmlformats.org/drawingml/2006/table">
            <a:tbl>
              <a:tblPr firstRow="1" firstCol="1" bandRow="1">
                <a:tableStyleId>{5C22544A-7EE6-4342-B048-85BDC9FD1C3A}</a:tableStyleId>
              </a:tblPr>
              <a:tblGrid>
                <a:gridCol w="2297222">
                  <a:extLst>
                    <a:ext uri="{9D8B030D-6E8A-4147-A177-3AD203B41FA5}">
                      <a16:colId xmlns:a16="http://schemas.microsoft.com/office/drawing/2014/main" xmlns="" val="1643885064"/>
                    </a:ext>
                  </a:extLst>
                </a:gridCol>
                <a:gridCol w="2297222">
                  <a:extLst>
                    <a:ext uri="{9D8B030D-6E8A-4147-A177-3AD203B41FA5}">
                      <a16:colId xmlns:a16="http://schemas.microsoft.com/office/drawing/2014/main" xmlns="" val="3483530648"/>
                    </a:ext>
                  </a:extLst>
                </a:gridCol>
                <a:gridCol w="2297938">
                  <a:extLst>
                    <a:ext uri="{9D8B030D-6E8A-4147-A177-3AD203B41FA5}">
                      <a16:colId xmlns:a16="http://schemas.microsoft.com/office/drawing/2014/main" xmlns="" val="3113344897"/>
                    </a:ext>
                  </a:extLst>
                </a:gridCol>
              </a:tblGrid>
              <a:tr h="398417">
                <a:tc>
                  <a:txBody>
                    <a:bodyPr/>
                    <a:lstStyle/>
                    <a:p>
                      <a:pPr>
                        <a:lnSpc>
                          <a:spcPct val="107000"/>
                        </a:lnSpc>
                        <a:spcAft>
                          <a:spcPts val="0"/>
                        </a:spcAft>
                      </a:pPr>
                      <a:r>
                        <a:rPr lang="it-IT" sz="1100">
                          <a:effectLst/>
                        </a:rPr>
                        <a:t>Alpha </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it-IT" sz="1100" dirty="0">
                          <a:effectLst/>
                        </a:rPr>
                        <a:t>Beta </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it-IT" sz="1100" dirty="0">
                          <a:effectLst/>
                        </a:rPr>
                        <a:t>Gamma</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xmlns="" val="3111494436"/>
                  </a:ext>
                </a:extLst>
              </a:tr>
              <a:tr h="398417">
                <a:tc>
                  <a:txBody>
                    <a:bodyPr/>
                    <a:lstStyle/>
                    <a:p>
                      <a:pPr>
                        <a:lnSpc>
                          <a:spcPct val="107000"/>
                        </a:lnSpc>
                        <a:spcAft>
                          <a:spcPts val="0"/>
                        </a:spcAft>
                      </a:pPr>
                      <a:r>
                        <a:rPr lang="it-IT" sz="1100">
                          <a:effectLst/>
                        </a:rPr>
                        <a:t> </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it-IT" sz="1100">
                          <a:effectLst/>
                        </a:rPr>
                        <a:t> </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it-IT" sz="1100" dirty="0">
                          <a:effectLst/>
                        </a:rPr>
                        <a:t> </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xmlns="" val="4173348945"/>
                  </a:ext>
                </a:extLst>
              </a:tr>
            </a:tbl>
          </a:graphicData>
        </a:graphic>
      </p:graphicFrame>
      <p:sp>
        <p:nvSpPr>
          <p:cNvPr id="7" name="Rettangolo 6"/>
          <p:cNvSpPr/>
          <p:nvPr/>
        </p:nvSpPr>
        <p:spPr>
          <a:xfrm>
            <a:off x="2486298" y="5473338"/>
            <a:ext cx="6096000" cy="1200329"/>
          </a:xfrm>
          <a:prstGeom prst="rect">
            <a:avLst/>
          </a:prstGeom>
        </p:spPr>
        <p:txBody>
          <a:bodyPr>
            <a:spAutoFit/>
          </a:bodyPr>
          <a:lstStyle/>
          <a:p>
            <a:r>
              <a:rPr lang="it-IT" dirty="0"/>
              <a:t>Allora per ipotesi se Gamma è lussemburghese, lo è anche A e quindi anche B. FALSO</a:t>
            </a:r>
          </a:p>
          <a:p>
            <a:r>
              <a:rPr lang="it-IT" dirty="0"/>
              <a:t>Quindi Gamma è non </a:t>
            </a:r>
            <a:r>
              <a:rPr lang="it-IT" dirty="0" err="1"/>
              <a:t>Lussemb</a:t>
            </a:r>
            <a:r>
              <a:rPr lang="it-IT" dirty="0"/>
              <a:t>. E dunque le due lussemburghesi son A e B.</a:t>
            </a:r>
          </a:p>
        </p:txBody>
      </p:sp>
    </p:spTree>
    <p:extLst>
      <p:ext uri="{BB962C8B-B14F-4D97-AF65-F5344CB8AC3E}">
        <p14:creationId xmlns:p14="http://schemas.microsoft.com/office/powerpoint/2010/main" val="3547385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Logica </a:t>
            </a:r>
            <a:r>
              <a:rPr lang="it-IT" dirty="0" err="1" smtClean="0"/>
              <a:t>concatenativa</a:t>
            </a:r>
            <a:endParaRPr lang="it-IT" dirty="0"/>
          </a:p>
        </p:txBody>
      </p:sp>
      <p:sp>
        <p:nvSpPr>
          <p:cNvPr id="3" name="Segnaposto contenuto 2"/>
          <p:cNvSpPr>
            <a:spLocks noGrp="1"/>
          </p:cNvSpPr>
          <p:nvPr>
            <p:ph idx="1"/>
          </p:nvPr>
        </p:nvSpPr>
        <p:spPr>
          <a:xfrm>
            <a:off x="1251678" y="1332411"/>
            <a:ext cx="10178322" cy="4547181"/>
          </a:xfrm>
        </p:spPr>
        <p:txBody>
          <a:bodyPr>
            <a:normAutofit fontScale="77500" lnSpcReduction="20000"/>
          </a:bodyPr>
          <a:lstStyle/>
          <a:p>
            <a:pPr marL="0" indent="0">
              <a:buNone/>
            </a:pPr>
            <a:r>
              <a:rPr lang="it-IT" dirty="0"/>
              <a:t>Es. 2</a:t>
            </a:r>
          </a:p>
          <a:p>
            <a:pPr marL="0" indent="0">
              <a:buNone/>
            </a:pPr>
            <a:r>
              <a:rPr lang="it-IT" dirty="0"/>
              <a:t>Andrea è indeciso circa quale libro </a:t>
            </a:r>
            <a:r>
              <a:rPr lang="it-IT" dirty="0" smtClean="0"/>
              <a:t>comperare tra 4 preferiti. I libri sono: un giallo, un manuale, un romanzo e un libro di fantascienza. Gli autori sono Rivoli, Giorgi, </a:t>
            </a:r>
            <a:r>
              <a:rPr lang="it-IT" dirty="0" err="1" smtClean="0"/>
              <a:t>Benassi</a:t>
            </a:r>
            <a:r>
              <a:rPr lang="it-IT" dirty="0" smtClean="0"/>
              <a:t>, Howard non necessariamente in questo ordine. Gli editori sono Rizzoli, Cortina, Mondadori e Bompiani, non necessariamente in questo ordine. Sappiamo che: </a:t>
            </a:r>
          </a:p>
          <a:p>
            <a:pPr marL="457200" indent="-457200">
              <a:buAutoNum type="alphaLcParenR"/>
            </a:pPr>
            <a:r>
              <a:rPr lang="it-IT" dirty="0" smtClean="0"/>
              <a:t>Il libro di Rivoli è edito da Rizzoli;</a:t>
            </a:r>
          </a:p>
          <a:p>
            <a:pPr marL="457200" indent="-457200">
              <a:buAutoNum type="alphaLcParenR"/>
            </a:pPr>
            <a:r>
              <a:rPr lang="it-IT" dirty="0" smtClean="0"/>
              <a:t>Il manuale è edito da Cortina;</a:t>
            </a:r>
          </a:p>
          <a:p>
            <a:pPr marL="457200" indent="-457200">
              <a:buAutoNum type="alphaLcParenR"/>
            </a:pPr>
            <a:r>
              <a:rPr lang="it-IT" dirty="0" smtClean="0"/>
              <a:t>Il libro di fantascienza è di </a:t>
            </a:r>
            <a:r>
              <a:rPr lang="it-IT" dirty="0" err="1" smtClean="0"/>
              <a:t>Benassi</a:t>
            </a:r>
            <a:r>
              <a:rPr lang="it-IT" dirty="0" smtClean="0"/>
              <a:t> e non è edito da Bompiani</a:t>
            </a:r>
          </a:p>
          <a:p>
            <a:pPr marL="457200" indent="-457200">
              <a:buAutoNum type="alphaLcParenR"/>
            </a:pPr>
            <a:r>
              <a:rPr lang="it-IT" dirty="0" smtClean="0"/>
              <a:t>Il romanzo è di Howard</a:t>
            </a:r>
          </a:p>
          <a:p>
            <a:pPr marL="0" indent="0">
              <a:buNone/>
            </a:pPr>
            <a:r>
              <a:rPr lang="it-IT" dirty="0" smtClean="0"/>
              <a:t>Che libro ha pubblicato Mondadori?</a:t>
            </a:r>
          </a:p>
          <a:p>
            <a:pPr marL="457200" indent="-457200">
              <a:buAutoNum type="alphaLcParenR"/>
            </a:pPr>
            <a:r>
              <a:rPr lang="it-IT" dirty="0" smtClean="0"/>
              <a:t>Il romanzo</a:t>
            </a:r>
          </a:p>
          <a:p>
            <a:pPr marL="457200" indent="-457200">
              <a:buAutoNum type="alphaLcParenR"/>
            </a:pPr>
            <a:r>
              <a:rPr lang="it-IT" dirty="0" smtClean="0"/>
              <a:t>Il manuale</a:t>
            </a:r>
          </a:p>
          <a:p>
            <a:pPr marL="457200" indent="-457200">
              <a:buAutoNum type="alphaLcParenR"/>
            </a:pPr>
            <a:r>
              <a:rPr lang="it-IT" dirty="0" smtClean="0"/>
              <a:t>Il giallo</a:t>
            </a:r>
          </a:p>
          <a:p>
            <a:pPr marL="457200" indent="-457200">
              <a:buAutoNum type="alphaLcParenR"/>
            </a:pPr>
            <a:r>
              <a:rPr lang="it-IT" dirty="0" smtClean="0"/>
              <a:t>Il libro di Rivoli</a:t>
            </a:r>
          </a:p>
          <a:p>
            <a:pPr marL="457200" indent="-457200">
              <a:buAutoNum type="alphaLcParenR"/>
            </a:pPr>
            <a:r>
              <a:rPr lang="it-IT" dirty="0" smtClean="0"/>
              <a:t>Il libro di Fantascienza</a:t>
            </a:r>
          </a:p>
          <a:p>
            <a:pPr marL="0" indent="0">
              <a:buNone/>
            </a:pPr>
            <a:endParaRPr lang="it-IT" dirty="0"/>
          </a:p>
          <a:p>
            <a:pPr marL="0" indent="0">
              <a:buNone/>
            </a:pPr>
            <a:endParaRPr lang="it-IT" dirty="0"/>
          </a:p>
        </p:txBody>
      </p:sp>
      <p:sp>
        <p:nvSpPr>
          <p:cNvPr id="4" name="Rettangolo 3"/>
          <p:cNvSpPr/>
          <p:nvPr/>
        </p:nvSpPr>
        <p:spPr>
          <a:xfrm>
            <a:off x="1626592" y="5195229"/>
            <a:ext cx="2534194" cy="300446"/>
          </a:xfrm>
          <a:prstGeom prst="rect">
            <a:avLst/>
          </a:prstGeom>
          <a:noFill/>
          <a:ln>
            <a:solidFill>
              <a:srgbClr val="FF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it-IT"/>
          </a:p>
        </p:txBody>
      </p:sp>
      <p:graphicFrame>
        <p:nvGraphicFramePr>
          <p:cNvPr id="5" name="Tabella 4"/>
          <p:cNvGraphicFramePr>
            <a:graphicFrameLocks noGrp="1"/>
          </p:cNvGraphicFramePr>
          <p:nvPr>
            <p:extLst>
              <p:ext uri="{D42A27DB-BD31-4B8C-83A1-F6EECF244321}">
                <p14:modId xmlns:p14="http://schemas.microsoft.com/office/powerpoint/2010/main" val="1776938446"/>
              </p:ext>
            </p:extLst>
          </p:nvPr>
        </p:nvGraphicFramePr>
        <p:xfrm>
          <a:off x="3558049" y="4099125"/>
          <a:ext cx="8128000" cy="111252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xmlns="" val="2506602065"/>
                    </a:ext>
                  </a:extLst>
                </a:gridCol>
                <a:gridCol w="2032000">
                  <a:extLst>
                    <a:ext uri="{9D8B030D-6E8A-4147-A177-3AD203B41FA5}">
                      <a16:colId xmlns:a16="http://schemas.microsoft.com/office/drawing/2014/main" xmlns="" val="4087741120"/>
                    </a:ext>
                  </a:extLst>
                </a:gridCol>
                <a:gridCol w="2032000">
                  <a:extLst>
                    <a:ext uri="{9D8B030D-6E8A-4147-A177-3AD203B41FA5}">
                      <a16:colId xmlns:a16="http://schemas.microsoft.com/office/drawing/2014/main" xmlns="" val="2457765989"/>
                    </a:ext>
                  </a:extLst>
                </a:gridCol>
                <a:gridCol w="2032000">
                  <a:extLst>
                    <a:ext uri="{9D8B030D-6E8A-4147-A177-3AD203B41FA5}">
                      <a16:colId xmlns:a16="http://schemas.microsoft.com/office/drawing/2014/main" xmlns="" val="3499275057"/>
                    </a:ext>
                  </a:extLst>
                </a:gridCol>
              </a:tblGrid>
              <a:tr h="370840">
                <a:tc>
                  <a:txBody>
                    <a:bodyPr/>
                    <a:lstStyle/>
                    <a:p>
                      <a:r>
                        <a:rPr lang="it-IT" dirty="0" smtClean="0"/>
                        <a:t>Giallo</a:t>
                      </a:r>
                      <a:endParaRPr lang="it-IT" dirty="0"/>
                    </a:p>
                  </a:txBody>
                  <a:tcPr/>
                </a:tc>
                <a:tc>
                  <a:txBody>
                    <a:bodyPr/>
                    <a:lstStyle/>
                    <a:p>
                      <a:r>
                        <a:rPr lang="it-IT" dirty="0" smtClean="0"/>
                        <a:t>Manuale</a:t>
                      </a:r>
                      <a:endParaRPr lang="it-IT" dirty="0"/>
                    </a:p>
                  </a:txBody>
                  <a:tcPr/>
                </a:tc>
                <a:tc>
                  <a:txBody>
                    <a:bodyPr/>
                    <a:lstStyle/>
                    <a:p>
                      <a:r>
                        <a:rPr lang="it-IT" dirty="0" smtClean="0"/>
                        <a:t>Romanzo</a:t>
                      </a:r>
                      <a:endParaRPr lang="it-IT" dirty="0"/>
                    </a:p>
                  </a:txBody>
                  <a:tcPr/>
                </a:tc>
                <a:tc>
                  <a:txBody>
                    <a:bodyPr/>
                    <a:lstStyle/>
                    <a:p>
                      <a:r>
                        <a:rPr lang="it-IT" dirty="0" smtClean="0"/>
                        <a:t>Fantascienza</a:t>
                      </a:r>
                      <a:endParaRPr lang="it-IT" dirty="0"/>
                    </a:p>
                  </a:txBody>
                  <a:tcPr/>
                </a:tc>
                <a:extLst>
                  <a:ext uri="{0D108BD9-81ED-4DB2-BD59-A6C34878D82A}">
                    <a16:rowId xmlns:a16="http://schemas.microsoft.com/office/drawing/2014/main" xmlns="" val="627822749"/>
                  </a:ext>
                </a:extLst>
              </a:tr>
              <a:tr h="370840">
                <a:tc>
                  <a:txBody>
                    <a:bodyPr/>
                    <a:lstStyle/>
                    <a:p>
                      <a:endParaRPr lang="it-IT" dirty="0"/>
                    </a:p>
                  </a:txBody>
                  <a:tcPr/>
                </a:tc>
                <a:tc>
                  <a:txBody>
                    <a:bodyPr/>
                    <a:lstStyle/>
                    <a:p>
                      <a:endParaRPr lang="it-IT" dirty="0"/>
                    </a:p>
                  </a:txBody>
                  <a:tcPr/>
                </a:tc>
                <a:tc>
                  <a:txBody>
                    <a:bodyPr/>
                    <a:lstStyle/>
                    <a:p>
                      <a:endParaRPr lang="it-IT"/>
                    </a:p>
                  </a:txBody>
                  <a:tcPr/>
                </a:tc>
                <a:tc>
                  <a:txBody>
                    <a:bodyPr/>
                    <a:lstStyle/>
                    <a:p>
                      <a:endParaRPr lang="it-IT"/>
                    </a:p>
                  </a:txBody>
                  <a:tcPr/>
                </a:tc>
                <a:extLst>
                  <a:ext uri="{0D108BD9-81ED-4DB2-BD59-A6C34878D82A}">
                    <a16:rowId xmlns:a16="http://schemas.microsoft.com/office/drawing/2014/main" xmlns="" val="2940202492"/>
                  </a:ext>
                </a:extLst>
              </a:tr>
              <a:tr h="370840">
                <a:tc>
                  <a:txBody>
                    <a:bodyPr/>
                    <a:lstStyle/>
                    <a:p>
                      <a:endParaRPr lang="it-IT"/>
                    </a:p>
                  </a:txBody>
                  <a:tcPr/>
                </a:tc>
                <a:tc>
                  <a:txBody>
                    <a:bodyPr/>
                    <a:lstStyle/>
                    <a:p>
                      <a:endParaRPr lang="it-IT"/>
                    </a:p>
                  </a:txBody>
                  <a:tcPr/>
                </a:tc>
                <a:tc>
                  <a:txBody>
                    <a:bodyPr/>
                    <a:lstStyle/>
                    <a:p>
                      <a:endParaRPr lang="it-IT"/>
                    </a:p>
                  </a:txBody>
                  <a:tcPr/>
                </a:tc>
                <a:tc>
                  <a:txBody>
                    <a:bodyPr/>
                    <a:lstStyle/>
                    <a:p>
                      <a:endParaRPr lang="it-IT" dirty="0"/>
                    </a:p>
                  </a:txBody>
                  <a:tcPr/>
                </a:tc>
                <a:extLst>
                  <a:ext uri="{0D108BD9-81ED-4DB2-BD59-A6C34878D82A}">
                    <a16:rowId xmlns:a16="http://schemas.microsoft.com/office/drawing/2014/main" xmlns="" val="1311883514"/>
                  </a:ext>
                </a:extLst>
              </a:tr>
            </a:tbl>
          </a:graphicData>
        </a:graphic>
      </p:graphicFrame>
      <p:sp>
        <p:nvSpPr>
          <p:cNvPr id="6" name="CasellaDiTesto 5"/>
          <p:cNvSpPr txBox="1"/>
          <p:nvPr/>
        </p:nvSpPr>
        <p:spPr>
          <a:xfrm>
            <a:off x="5884720" y="4456565"/>
            <a:ext cx="912237" cy="369332"/>
          </a:xfrm>
          <a:prstGeom prst="rect">
            <a:avLst/>
          </a:prstGeom>
          <a:noFill/>
        </p:spPr>
        <p:txBody>
          <a:bodyPr wrap="none" rtlCol="0">
            <a:spAutoFit/>
          </a:bodyPr>
          <a:lstStyle/>
          <a:p>
            <a:r>
              <a:rPr lang="it-IT" dirty="0" smtClean="0"/>
              <a:t>Cortina</a:t>
            </a:r>
            <a:endParaRPr lang="it-IT" dirty="0"/>
          </a:p>
        </p:txBody>
      </p:sp>
      <p:sp>
        <p:nvSpPr>
          <p:cNvPr id="7" name="CasellaDiTesto 6"/>
          <p:cNvSpPr txBox="1"/>
          <p:nvPr/>
        </p:nvSpPr>
        <p:spPr>
          <a:xfrm>
            <a:off x="10058400" y="4914376"/>
            <a:ext cx="865943" cy="369332"/>
          </a:xfrm>
          <a:prstGeom prst="rect">
            <a:avLst/>
          </a:prstGeom>
          <a:noFill/>
        </p:spPr>
        <p:txBody>
          <a:bodyPr wrap="none" rtlCol="0">
            <a:spAutoFit/>
          </a:bodyPr>
          <a:lstStyle/>
          <a:p>
            <a:r>
              <a:rPr lang="it-IT" smtClean="0"/>
              <a:t>Benassi</a:t>
            </a:r>
            <a:endParaRPr lang="it-IT" dirty="0"/>
          </a:p>
        </p:txBody>
      </p:sp>
      <p:sp>
        <p:nvSpPr>
          <p:cNvPr id="8" name="CasellaDiTesto 7"/>
          <p:cNvSpPr txBox="1"/>
          <p:nvPr/>
        </p:nvSpPr>
        <p:spPr>
          <a:xfrm>
            <a:off x="7789606" y="4825897"/>
            <a:ext cx="946798" cy="369332"/>
          </a:xfrm>
          <a:prstGeom prst="rect">
            <a:avLst/>
          </a:prstGeom>
          <a:noFill/>
        </p:spPr>
        <p:txBody>
          <a:bodyPr wrap="none" rtlCol="0">
            <a:spAutoFit/>
          </a:bodyPr>
          <a:lstStyle/>
          <a:p>
            <a:r>
              <a:rPr lang="it-IT" dirty="0" smtClean="0"/>
              <a:t>Howard</a:t>
            </a:r>
            <a:endParaRPr lang="it-IT" dirty="0"/>
          </a:p>
        </p:txBody>
      </p:sp>
      <p:sp>
        <p:nvSpPr>
          <p:cNvPr id="9" name="CasellaDiTesto 8"/>
          <p:cNvSpPr txBox="1"/>
          <p:nvPr/>
        </p:nvSpPr>
        <p:spPr>
          <a:xfrm flipH="1">
            <a:off x="3779276" y="4815677"/>
            <a:ext cx="982450" cy="369332"/>
          </a:xfrm>
          <a:prstGeom prst="rect">
            <a:avLst/>
          </a:prstGeom>
          <a:noFill/>
        </p:spPr>
        <p:txBody>
          <a:bodyPr wrap="square" rtlCol="0">
            <a:spAutoFit/>
          </a:bodyPr>
          <a:lstStyle/>
          <a:p>
            <a:r>
              <a:rPr lang="it-IT" dirty="0" smtClean="0"/>
              <a:t>Rivoli</a:t>
            </a:r>
            <a:endParaRPr lang="it-IT" dirty="0"/>
          </a:p>
        </p:txBody>
      </p:sp>
      <p:sp>
        <p:nvSpPr>
          <p:cNvPr id="10" name="CasellaDiTesto 9"/>
          <p:cNvSpPr txBox="1"/>
          <p:nvPr/>
        </p:nvSpPr>
        <p:spPr>
          <a:xfrm>
            <a:off x="3841302" y="4456565"/>
            <a:ext cx="797013" cy="369332"/>
          </a:xfrm>
          <a:prstGeom prst="rect">
            <a:avLst/>
          </a:prstGeom>
          <a:noFill/>
        </p:spPr>
        <p:txBody>
          <a:bodyPr wrap="none" rtlCol="0">
            <a:spAutoFit/>
          </a:bodyPr>
          <a:lstStyle/>
          <a:p>
            <a:r>
              <a:rPr lang="it-IT" dirty="0" smtClean="0"/>
              <a:t>Rizzoli</a:t>
            </a:r>
            <a:endParaRPr lang="it-IT" dirty="0"/>
          </a:p>
        </p:txBody>
      </p:sp>
      <p:sp>
        <p:nvSpPr>
          <p:cNvPr id="11" name="Rettangolo 10"/>
          <p:cNvSpPr/>
          <p:nvPr/>
        </p:nvSpPr>
        <p:spPr>
          <a:xfrm>
            <a:off x="7838302" y="4456565"/>
            <a:ext cx="1050288" cy="369332"/>
          </a:xfrm>
          <a:prstGeom prst="rect">
            <a:avLst/>
          </a:prstGeom>
        </p:spPr>
        <p:txBody>
          <a:bodyPr wrap="none">
            <a:spAutoFit/>
          </a:bodyPr>
          <a:lstStyle/>
          <a:p>
            <a:r>
              <a:rPr lang="it-IT" dirty="0"/>
              <a:t>Bompiani</a:t>
            </a:r>
          </a:p>
        </p:txBody>
      </p:sp>
    </p:spTree>
    <p:extLst>
      <p:ext uri="{BB962C8B-B14F-4D97-AF65-F5344CB8AC3E}">
        <p14:creationId xmlns:p14="http://schemas.microsoft.com/office/powerpoint/2010/main" val="2352349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500" fill="hold"/>
                                        <p:tgtEl>
                                          <p:spTgt spid="4"/>
                                        </p:tgtEl>
                                        <p:attrNameLst>
                                          <p:attrName>ppt_x</p:attrName>
                                        </p:attrNameLst>
                                      </p:cBhvr>
                                      <p:tavLst>
                                        <p:tav tm="0">
                                          <p:val>
                                            <p:strVal val="#ppt_x"/>
                                          </p:val>
                                        </p:tav>
                                        <p:tav tm="100000">
                                          <p:val>
                                            <p:strVal val="#ppt_x"/>
                                          </p:val>
                                        </p:tav>
                                      </p:tavLst>
                                    </p:anim>
                                    <p:anim calcmode="lin" valueType="num">
                                      <p:cBhvr additive="base">
                                        <p:cTn id="5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P spid="8" grpId="0"/>
      <p:bldP spid="9" grpId="0"/>
      <p:bldP spid="10"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Logica </a:t>
            </a:r>
            <a:r>
              <a:rPr lang="it-IT" dirty="0" err="1"/>
              <a:t>concatenativa</a:t>
            </a:r>
            <a:endParaRPr lang="it-IT" dirty="0"/>
          </a:p>
        </p:txBody>
      </p:sp>
      <p:sp>
        <p:nvSpPr>
          <p:cNvPr id="3" name="Segnaposto contenuto 2"/>
          <p:cNvSpPr>
            <a:spLocks noGrp="1"/>
          </p:cNvSpPr>
          <p:nvPr>
            <p:ph idx="1"/>
          </p:nvPr>
        </p:nvSpPr>
        <p:spPr>
          <a:xfrm>
            <a:off x="1251678" y="1586753"/>
            <a:ext cx="10178322" cy="4292839"/>
          </a:xfrm>
        </p:spPr>
        <p:txBody>
          <a:bodyPr>
            <a:normAutofit fontScale="92500" lnSpcReduction="20000"/>
          </a:bodyPr>
          <a:lstStyle/>
          <a:p>
            <a:pPr marL="0" indent="0">
              <a:buNone/>
            </a:pPr>
            <a:r>
              <a:rPr lang="it-IT" dirty="0" smtClean="0"/>
              <a:t>Nella squadra di calcio del liceo giocano Angelo, Riccardo e Aldo nei ruoli di portiere, difensore e attaccante. Inoltre si sa che</a:t>
            </a:r>
          </a:p>
          <a:p>
            <a:pPr marL="457200" indent="-457200">
              <a:buAutoNum type="alphaLcPeriod"/>
            </a:pPr>
            <a:r>
              <a:rPr lang="it-IT" dirty="0" smtClean="0"/>
              <a:t>Se Angelo è il portiere allora Riccardo è difensore</a:t>
            </a:r>
          </a:p>
          <a:p>
            <a:pPr marL="457200" indent="-457200">
              <a:buAutoNum type="alphaLcPeriod"/>
            </a:pPr>
            <a:r>
              <a:rPr lang="it-IT" dirty="0" smtClean="0"/>
              <a:t>Se Angelo è difensore allora Riccardo è attaccante</a:t>
            </a:r>
          </a:p>
          <a:p>
            <a:pPr marL="457200" indent="-457200">
              <a:buAutoNum type="alphaLcPeriod"/>
            </a:pPr>
            <a:r>
              <a:rPr lang="it-IT" dirty="0" smtClean="0"/>
              <a:t>Se Riccardo non è il portiere allora Aldo è difensore</a:t>
            </a:r>
          </a:p>
          <a:p>
            <a:pPr marL="457200" indent="-457200">
              <a:buAutoNum type="alphaLcPeriod"/>
            </a:pPr>
            <a:r>
              <a:rPr lang="it-IT" dirty="0" smtClean="0"/>
              <a:t>Se Aldo è attaccante allora Angelo è difensore.</a:t>
            </a:r>
          </a:p>
          <a:p>
            <a:pPr marL="0" indent="0">
              <a:buNone/>
            </a:pPr>
            <a:r>
              <a:rPr lang="it-IT" dirty="0" smtClean="0"/>
              <a:t>Dunque è possibile dedurre che:</a:t>
            </a:r>
          </a:p>
          <a:p>
            <a:pPr marL="457200" indent="-457200">
              <a:buFont typeface="+mj-lt"/>
              <a:buAutoNum type="alphaUcPeriod"/>
            </a:pPr>
            <a:r>
              <a:rPr lang="it-IT" dirty="0" smtClean="0"/>
              <a:t>Angelo è portiere e Riccardo </a:t>
            </a:r>
            <a:r>
              <a:rPr lang="it-IT" dirty="0" err="1" smtClean="0"/>
              <a:t>difensiore</a:t>
            </a:r>
            <a:endParaRPr lang="it-IT" dirty="0" smtClean="0"/>
          </a:p>
          <a:p>
            <a:pPr marL="457200" indent="-457200">
              <a:buFont typeface="+mj-lt"/>
              <a:buAutoNum type="alphaUcPeriod"/>
            </a:pPr>
            <a:r>
              <a:rPr lang="it-IT" dirty="0" smtClean="0"/>
              <a:t>Angelo è difensore e Riccardo attaccante</a:t>
            </a:r>
          </a:p>
          <a:p>
            <a:pPr marL="457200" indent="-457200">
              <a:buFont typeface="+mj-lt"/>
              <a:buAutoNum type="alphaUcPeriod"/>
            </a:pPr>
            <a:r>
              <a:rPr lang="it-IT" dirty="0" smtClean="0"/>
              <a:t>Aldo attaccante e Angelo difensore</a:t>
            </a:r>
          </a:p>
          <a:p>
            <a:pPr marL="457200" indent="-457200">
              <a:buFont typeface="+mj-lt"/>
              <a:buAutoNum type="alphaUcPeriod"/>
            </a:pPr>
            <a:r>
              <a:rPr lang="it-IT" dirty="0" smtClean="0"/>
              <a:t>Angelo attaccante e Aldo difensore</a:t>
            </a:r>
          </a:p>
          <a:p>
            <a:pPr marL="457200" indent="-457200">
              <a:buFont typeface="+mj-lt"/>
              <a:buAutoNum type="alphaUcPeriod"/>
            </a:pPr>
            <a:r>
              <a:rPr lang="it-IT" dirty="0" smtClean="0"/>
              <a:t>Riccardo è il portiere e Angelo è il difensore</a:t>
            </a:r>
          </a:p>
          <a:p>
            <a:pPr marL="457200" indent="-457200">
              <a:buAutoNum type="alphaLcPeriod"/>
            </a:pPr>
            <a:endParaRPr lang="it-IT" dirty="0"/>
          </a:p>
        </p:txBody>
      </p:sp>
      <p:graphicFrame>
        <p:nvGraphicFramePr>
          <p:cNvPr id="4" name="Tabella 3"/>
          <p:cNvGraphicFramePr>
            <a:graphicFrameLocks noGrp="1"/>
          </p:cNvGraphicFramePr>
          <p:nvPr>
            <p:extLst>
              <p:ext uri="{D42A27DB-BD31-4B8C-83A1-F6EECF244321}">
                <p14:modId xmlns:p14="http://schemas.microsoft.com/office/powerpoint/2010/main" val="1200177564"/>
              </p:ext>
            </p:extLst>
          </p:nvPr>
        </p:nvGraphicFramePr>
        <p:xfrm>
          <a:off x="3302001" y="5931420"/>
          <a:ext cx="8127999" cy="74168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xmlns="" val="603622696"/>
                    </a:ext>
                  </a:extLst>
                </a:gridCol>
                <a:gridCol w="2709333">
                  <a:extLst>
                    <a:ext uri="{9D8B030D-6E8A-4147-A177-3AD203B41FA5}">
                      <a16:colId xmlns:a16="http://schemas.microsoft.com/office/drawing/2014/main" xmlns="" val="1087076596"/>
                    </a:ext>
                  </a:extLst>
                </a:gridCol>
                <a:gridCol w="2709333">
                  <a:extLst>
                    <a:ext uri="{9D8B030D-6E8A-4147-A177-3AD203B41FA5}">
                      <a16:colId xmlns:a16="http://schemas.microsoft.com/office/drawing/2014/main" xmlns="" val="2873646864"/>
                    </a:ext>
                  </a:extLst>
                </a:gridCol>
              </a:tblGrid>
              <a:tr h="370840">
                <a:tc>
                  <a:txBody>
                    <a:bodyPr/>
                    <a:lstStyle/>
                    <a:p>
                      <a:r>
                        <a:rPr lang="it-IT" dirty="0" smtClean="0"/>
                        <a:t>Angelo</a:t>
                      </a:r>
                      <a:endParaRPr lang="it-IT" dirty="0"/>
                    </a:p>
                  </a:txBody>
                  <a:tcPr/>
                </a:tc>
                <a:tc>
                  <a:txBody>
                    <a:bodyPr/>
                    <a:lstStyle/>
                    <a:p>
                      <a:r>
                        <a:rPr lang="it-IT" dirty="0" smtClean="0"/>
                        <a:t>Riccardo</a:t>
                      </a:r>
                      <a:endParaRPr lang="it-IT" dirty="0"/>
                    </a:p>
                  </a:txBody>
                  <a:tcPr/>
                </a:tc>
                <a:tc>
                  <a:txBody>
                    <a:bodyPr/>
                    <a:lstStyle/>
                    <a:p>
                      <a:r>
                        <a:rPr lang="it-IT" dirty="0" smtClean="0"/>
                        <a:t>Aldo</a:t>
                      </a:r>
                      <a:endParaRPr lang="it-IT" dirty="0"/>
                    </a:p>
                  </a:txBody>
                  <a:tcPr/>
                </a:tc>
                <a:extLst>
                  <a:ext uri="{0D108BD9-81ED-4DB2-BD59-A6C34878D82A}">
                    <a16:rowId xmlns:a16="http://schemas.microsoft.com/office/drawing/2014/main" xmlns="" val="116342892"/>
                  </a:ext>
                </a:extLst>
              </a:tr>
              <a:tr h="370840">
                <a:tc>
                  <a:txBody>
                    <a:bodyPr/>
                    <a:lstStyle/>
                    <a:p>
                      <a:r>
                        <a:rPr lang="it-IT" dirty="0" smtClean="0"/>
                        <a:t>Attaccante</a:t>
                      </a:r>
                      <a:endParaRPr lang="it-IT" dirty="0"/>
                    </a:p>
                  </a:txBody>
                  <a:tcPr/>
                </a:tc>
                <a:tc>
                  <a:txBody>
                    <a:bodyPr/>
                    <a:lstStyle/>
                    <a:p>
                      <a:r>
                        <a:rPr lang="it-IT" dirty="0" smtClean="0"/>
                        <a:t>d</a:t>
                      </a:r>
                      <a:endParaRPr lang="it-IT" dirty="0"/>
                    </a:p>
                  </a:txBody>
                  <a:tcPr/>
                </a:tc>
                <a:tc>
                  <a:txBody>
                    <a:bodyPr/>
                    <a:lstStyle/>
                    <a:p>
                      <a:r>
                        <a:rPr lang="it-IT" dirty="0" smtClean="0"/>
                        <a:t>p</a:t>
                      </a:r>
                      <a:endParaRPr lang="it-IT" dirty="0"/>
                    </a:p>
                  </a:txBody>
                  <a:tcPr/>
                </a:tc>
                <a:extLst>
                  <a:ext uri="{0D108BD9-81ED-4DB2-BD59-A6C34878D82A}">
                    <a16:rowId xmlns:a16="http://schemas.microsoft.com/office/drawing/2014/main" xmlns="" val="3336011474"/>
                  </a:ext>
                </a:extLst>
              </a:tr>
            </a:tbl>
          </a:graphicData>
        </a:graphic>
      </p:graphicFrame>
      <p:sp>
        <p:nvSpPr>
          <p:cNvPr id="5" name="CasellaDiTesto 4"/>
          <p:cNvSpPr txBox="1"/>
          <p:nvPr/>
        </p:nvSpPr>
        <p:spPr>
          <a:xfrm>
            <a:off x="7366000" y="2904565"/>
            <a:ext cx="3422284" cy="646331"/>
          </a:xfrm>
          <a:prstGeom prst="rect">
            <a:avLst/>
          </a:prstGeom>
          <a:noFill/>
        </p:spPr>
        <p:txBody>
          <a:bodyPr wrap="none" rtlCol="0">
            <a:spAutoFit/>
          </a:bodyPr>
          <a:lstStyle/>
          <a:p>
            <a:r>
              <a:rPr lang="it-IT" dirty="0" smtClean="0"/>
              <a:t>A(portiere) </a:t>
            </a:r>
            <a:r>
              <a:rPr lang="it-IT" dirty="0" smtClean="0">
                <a:sym typeface="Wingdings" panose="05000000000000000000" pitchFamily="2" charset="2"/>
              </a:rPr>
              <a:t>R(difensore)</a:t>
            </a:r>
          </a:p>
          <a:p>
            <a:r>
              <a:rPr lang="it-IT" dirty="0" smtClean="0">
                <a:sym typeface="Wingdings" panose="05000000000000000000" pitchFamily="2" charset="2"/>
              </a:rPr>
              <a:t>R(non portiere)Aldo (difensore)</a:t>
            </a:r>
            <a:endParaRPr lang="it-IT" dirty="0"/>
          </a:p>
        </p:txBody>
      </p:sp>
      <p:cxnSp>
        <p:nvCxnSpPr>
          <p:cNvPr id="7" name="Connettore diritto 6"/>
          <p:cNvCxnSpPr/>
          <p:nvPr/>
        </p:nvCxnSpPr>
        <p:spPr>
          <a:xfrm>
            <a:off x="8001000" y="2756647"/>
            <a:ext cx="1586753" cy="794249"/>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310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7"/>
                                        </p:tgtEl>
                                        <p:attrNameLst>
                                          <p:attrName>ppt_x</p:attrName>
                                        </p:attrNameLst>
                                      </p:cBhvr>
                                      <p:tavLst>
                                        <p:tav tm="0">
                                          <p:val>
                                            <p:strVal val="ppt_x"/>
                                          </p:val>
                                        </p:tav>
                                        <p:tav tm="100000">
                                          <p:val>
                                            <p:strVal val="ppt_x"/>
                                          </p:val>
                                        </p:tav>
                                      </p:tavLst>
                                    </p:anim>
                                    <p:anim calcmode="lin" valueType="num">
                                      <p:cBhvr additive="base">
                                        <p:cTn id="19" dur="500"/>
                                        <p:tgtEl>
                                          <p:spTgt spid="7"/>
                                        </p:tgtEl>
                                        <p:attrNameLst>
                                          <p:attrName>ppt_y</p:attrName>
                                        </p:attrNameLst>
                                      </p:cBhvr>
                                      <p:tavLst>
                                        <p:tav tm="0">
                                          <p:val>
                                            <p:strVal val="ppt_y"/>
                                          </p:val>
                                        </p:tav>
                                        <p:tav tm="100000">
                                          <p:val>
                                            <p:strVal val="1+ppt_h/2"/>
                                          </p:val>
                                        </p:tav>
                                      </p:tavLst>
                                    </p:anim>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1" nodeType="clickEffect">
                                  <p:stCondLst>
                                    <p:cond delay="0"/>
                                  </p:stCondLst>
                                  <p:childTnLst>
                                    <p:anim calcmode="lin" valueType="num">
                                      <p:cBhvr additive="base">
                                        <p:cTn id="24" dur="500"/>
                                        <p:tgtEl>
                                          <p:spTgt spid="5"/>
                                        </p:tgtEl>
                                        <p:attrNameLst>
                                          <p:attrName>ppt_x</p:attrName>
                                        </p:attrNameLst>
                                      </p:cBhvr>
                                      <p:tavLst>
                                        <p:tav tm="0">
                                          <p:val>
                                            <p:strVal val="ppt_x"/>
                                          </p:val>
                                        </p:tav>
                                        <p:tav tm="100000">
                                          <p:val>
                                            <p:strVal val="ppt_x"/>
                                          </p:val>
                                        </p:tav>
                                      </p:tavLst>
                                    </p:anim>
                                    <p:anim calcmode="lin" valueType="num">
                                      <p:cBhvr additive="base">
                                        <p:cTn id="25" dur="500"/>
                                        <p:tgtEl>
                                          <p:spTgt spid="5"/>
                                        </p:tgtEl>
                                        <p:attrNameLst>
                                          <p:attrName>ppt_y</p:attrName>
                                        </p:attrNameLst>
                                      </p:cBhvr>
                                      <p:tavLst>
                                        <p:tav tm="0">
                                          <p:val>
                                            <p:strVal val="ppt_y"/>
                                          </p:val>
                                        </p:tav>
                                        <p:tav tm="100000">
                                          <p:val>
                                            <p:strVal val="1+ppt_h/2"/>
                                          </p:val>
                                        </p:tav>
                                      </p:tavLst>
                                    </p:anim>
                                    <p:set>
                                      <p:cBhvr>
                                        <p:cTn id="26" dur="1" fill="hold">
                                          <p:stCondLst>
                                            <p:cond delay="499"/>
                                          </p:stCondLst>
                                        </p:cTn>
                                        <p:tgtEl>
                                          <p:spTgt spid="5"/>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dirty="0" smtClean="0"/>
              <a:t>Proviamo insieme</a:t>
            </a:r>
            <a:endParaRPr lang="it-IT" dirty="0"/>
          </a:p>
        </p:txBody>
      </p:sp>
      <p:sp>
        <p:nvSpPr>
          <p:cNvPr id="3" name="Segnaposto contenuto 2"/>
          <p:cNvSpPr>
            <a:spLocks noGrp="1"/>
          </p:cNvSpPr>
          <p:nvPr>
            <p:ph idx="1"/>
          </p:nvPr>
        </p:nvSpPr>
        <p:spPr/>
        <p:txBody>
          <a:bodyPr>
            <a:normAutofit fontScale="92500" lnSpcReduction="20000"/>
          </a:bodyPr>
          <a:lstStyle/>
          <a:p>
            <a:pPr marL="0" indent="0">
              <a:buNone/>
            </a:pPr>
            <a:r>
              <a:rPr lang="it-IT" dirty="0"/>
              <a:t>Per la festa di Michele, Nicolò ha acquistato 50 dolci fra pain </a:t>
            </a:r>
            <a:r>
              <a:rPr lang="it-IT" dirty="0" err="1"/>
              <a:t>au</a:t>
            </a:r>
            <a:r>
              <a:rPr lang="it-IT" dirty="0"/>
              <a:t> </a:t>
            </a:r>
            <a:r>
              <a:rPr lang="it-IT" dirty="0" err="1"/>
              <a:t>chocolat</a:t>
            </a:r>
            <a:r>
              <a:rPr lang="it-IT" dirty="0"/>
              <a:t>, croissant, pain </a:t>
            </a:r>
            <a:r>
              <a:rPr lang="it-IT" dirty="0" err="1"/>
              <a:t>au</a:t>
            </a:r>
            <a:r>
              <a:rPr lang="it-IT" dirty="0"/>
              <a:t> </a:t>
            </a:r>
            <a:r>
              <a:rPr lang="it-IT" dirty="0" err="1"/>
              <a:t>raisin</a:t>
            </a:r>
            <a:r>
              <a:rPr lang="it-IT" dirty="0"/>
              <a:t> e</a:t>
            </a:r>
          </a:p>
          <a:p>
            <a:pPr marL="0" indent="0">
              <a:buNone/>
            </a:pPr>
            <a:r>
              <a:rPr lang="it-IT" dirty="0"/>
              <a:t>madeleine. 36 non sono croissant, 39 non sono madeleine e i pain </a:t>
            </a:r>
            <a:r>
              <a:rPr lang="it-IT" dirty="0" err="1"/>
              <a:t>au</a:t>
            </a:r>
            <a:r>
              <a:rPr lang="it-IT" dirty="0"/>
              <a:t> </a:t>
            </a:r>
            <a:r>
              <a:rPr lang="it-IT" dirty="0" err="1"/>
              <a:t>chocolat</a:t>
            </a:r>
            <a:r>
              <a:rPr lang="it-IT" dirty="0"/>
              <a:t> sono uno in più dei pain</a:t>
            </a:r>
          </a:p>
          <a:p>
            <a:pPr marL="0" indent="0">
              <a:buNone/>
            </a:pPr>
            <a:r>
              <a:rPr lang="it-IT" dirty="0" err="1"/>
              <a:t>au</a:t>
            </a:r>
            <a:r>
              <a:rPr lang="it-IT" dirty="0"/>
              <a:t> </a:t>
            </a:r>
            <a:r>
              <a:rPr lang="it-IT" dirty="0" err="1"/>
              <a:t>raisin</a:t>
            </a:r>
            <a:r>
              <a:rPr lang="it-IT" dirty="0"/>
              <a:t>. Quanti sono i pain </a:t>
            </a:r>
            <a:r>
              <a:rPr lang="it-IT" dirty="0" err="1"/>
              <a:t>au</a:t>
            </a:r>
            <a:r>
              <a:rPr lang="it-IT" dirty="0"/>
              <a:t> </a:t>
            </a:r>
            <a:r>
              <a:rPr lang="it-IT" dirty="0" err="1"/>
              <a:t>chocolat</a:t>
            </a:r>
            <a:r>
              <a:rPr lang="it-IT" dirty="0"/>
              <a:t>?</a:t>
            </a:r>
          </a:p>
          <a:p>
            <a:pPr marL="0" indent="0">
              <a:buNone/>
            </a:pPr>
            <a:r>
              <a:rPr lang="it-IT" dirty="0"/>
              <a:t>A) 13</a:t>
            </a:r>
          </a:p>
          <a:p>
            <a:pPr marL="0" indent="0">
              <a:buNone/>
            </a:pPr>
            <a:r>
              <a:rPr lang="it-IT" dirty="0"/>
              <a:t>B) 14</a:t>
            </a:r>
          </a:p>
          <a:p>
            <a:pPr marL="0" indent="0">
              <a:buNone/>
            </a:pPr>
            <a:r>
              <a:rPr lang="it-IT" dirty="0"/>
              <a:t>C) 11</a:t>
            </a:r>
          </a:p>
          <a:p>
            <a:pPr marL="0" indent="0">
              <a:buNone/>
            </a:pPr>
            <a:r>
              <a:rPr lang="it-IT" dirty="0"/>
              <a:t>D) 12</a:t>
            </a:r>
          </a:p>
          <a:p>
            <a:pPr marL="0" indent="0">
              <a:buNone/>
            </a:pPr>
            <a:r>
              <a:rPr lang="it-IT" dirty="0"/>
              <a:t>E) 15</a:t>
            </a:r>
          </a:p>
          <a:p>
            <a:pPr marL="0" indent="0">
              <a:buNone/>
            </a:pPr>
            <a:endParaRPr lang="it-IT" dirty="0"/>
          </a:p>
        </p:txBody>
      </p:sp>
      <p:graphicFrame>
        <p:nvGraphicFramePr>
          <p:cNvPr id="5" name="Tabella 4"/>
          <p:cNvGraphicFramePr>
            <a:graphicFrameLocks noGrp="1"/>
          </p:cNvGraphicFramePr>
          <p:nvPr>
            <p:extLst>
              <p:ext uri="{D42A27DB-BD31-4B8C-83A1-F6EECF244321}">
                <p14:modId xmlns:p14="http://schemas.microsoft.com/office/powerpoint/2010/main" val="758877990"/>
              </p:ext>
            </p:extLst>
          </p:nvPr>
        </p:nvGraphicFramePr>
        <p:xfrm>
          <a:off x="2959847" y="4082794"/>
          <a:ext cx="8128000" cy="1336370"/>
        </p:xfrm>
        <a:graphic>
          <a:graphicData uri="http://schemas.openxmlformats.org/drawingml/2006/table">
            <a:tbl>
              <a:tblPr firstRow="1" bandRow="1">
                <a:tableStyleId>{7DF18680-E054-41AD-8BC1-D1AEF772440D}</a:tableStyleId>
              </a:tblPr>
              <a:tblGrid>
                <a:gridCol w="2032000">
                  <a:extLst>
                    <a:ext uri="{9D8B030D-6E8A-4147-A177-3AD203B41FA5}">
                      <a16:colId xmlns:a16="http://schemas.microsoft.com/office/drawing/2014/main" xmlns="" val="3811429150"/>
                    </a:ext>
                  </a:extLst>
                </a:gridCol>
                <a:gridCol w="2032000">
                  <a:extLst>
                    <a:ext uri="{9D8B030D-6E8A-4147-A177-3AD203B41FA5}">
                      <a16:colId xmlns:a16="http://schemas.microsoft.com/office/drawing/2014/main" xmlns="" val="2037027176"/>
                    </a:ext>
                  </a:extLst>
                </a:gridCol>
                <a:gridCol w="2032000">
                  <a:extLst>
                    <a:ext uri="{9D8B030D-6E8A-4147-A177-3AD203B41FA5}">
                      <a16:colId xmlns:a16="http://schemas.microsoft.com/office/drawing/2014/main" xmlns="" val="193804572"/>
                    </a:ext>
                  </a:extLst>
                </a:gridCol>
                <a:gridCol w="2032000">
                  <a:extLst>
                    <a:ext uri="{9D8B030D-6E8A-4147-A177-3AD203B41FA5}">
                      <a16:colId xmlns:a16="http://schemas.microsoft.com/office/drawing/2014/main" xmlns="" val="254094834"/>
                    </a:ext>
                  </a:extLst>
                </a:gridCol>
              </a:tblGrid>
              <a:tr h="668185">
                <a:tc>
                  <a:txBody>
                    <a:bodyPr/>
                    <a:lstStyle/>
                    <a:p>
                      <a:r>
                        <a:rPr lang="it-IT" dirty="0" smtClean="0"/>
                        <a:t>pain </a:t>
                      </a:r>
                      <a:r>
                        <a:rPr lang="it-IT" dirty="0" err="1" smtClean="0"/>
                        <a:t>au</a:t>
                      </a:r>
                      <a:r>
                        <a:rPr lang="it-IT" dirty="0" smtClean="0"/>
                        <a:t> </a:t>
                      </a:r>
                      <a:r>
                        <a:rPr lang="it-IT" dirty="0" err="1" smtClean="0"/>
                        <a:t>chocolat</a:t>
                      </a:r>
                      <a:endParaRPr lang="it-IT" dirty="0"/>
                    </a:p>
                  </a:txBody>
                  <a:tcPr/>
                </a:tc>
                <a:tc>
                  <a:txBody>
                    <a:bodyPr/>
                    <a:lstStyle/>
                    <a:p>
                      <a:r>
                        <a:rPr lang="it-IT" dirty="0" smtClean="0"/>
                        <a:t>croissant</a:t>
                      </a:r>
                      <a:endParaRPr lang="it-IT" dirty="0"/>
                    </a:p>
                  </a:txBody>
                  <a:tcPr/>
                </a:tc>
                <a:tc>
                  <a:txBody>
                    <a:bodyPr/>
                    <a:lstStyle/>
                    <a:p>
                      <a:r>
                        <a:rPr lang="it-IT" dirty="0" smtClean="0"/>
                        <a:t>pain </a:t>
                      </a:r>
                      <a:r>
                        <a:rPr lang="it-IT" dirty="0" err="1" smtClean="0"/>
                        <a:t>au</a:t>
                      </a:r>
                      <a:r>
                        <a:rPr lang="it-IT" dirty="0" smtClean="0"/>
                        <a:t> </a:t>
                      </a:r>
                      <a:r>
                        <a:rPr lang="it-IT" dirty="0" err="1" smtClean="0"/>
                        <a:t>raisin</a:t>
                      </a:r>
                      <a:r>
                        <a:rPr lang="it-IT" dirty="0" smtClean="0"/>
                        <a:t> </a:t>
                      </a:r>
                      <a:endParaRPr lang="it-IT" dirty="0"/>
                    </a:p>
                  </a:txBody>
                  <a:tcPr/>
                </a:tc>
                <a:tc>
                  <a:txBody>
                    <a:bodyPr/>
                    <a:lstStyle/>
                    <a:p>
                      <a:r>
                        <a:rPr lang="it-IT" dirty="0" smtClean="0"/>
                        <a:t>madeleine</a:t>
                      </a:r>
                      <a:endParaRPr lang="it-IT" dirty="0"/>
                    </a:p>
                  </a:txBody>
                  <a:tcPr/>
                </a:tc>
                <a:extLst>
                  <a:ext uri="{0D108BD9-81ED-4DB2-BD59-A6C34878D82A}">
                    <a16:rowId xmlns:a16="http://schemas.microsoft.com/office/drawing/2014/main" xmlns="" val="4115829183"/>
                  </a:ext>
                </a:extLst>
              </a:tr>
              <a:tr h="668185">
                <a:tc>
                  <a:txBody>
                    <a:bodyPr/>
                    <a:lstStyle/>
                    <a:p>
                      <a:endParaRPr lang="it-IT" dirty="0"/>
                    </a:p>
                  </a:txBody>
                  <a:tcPr/>
                </a:tc>
                <a:tc>
                  <a:txBody>
                    <a:bodyPr/>
                    <a:lstStyle/>
                    <a:p>
                      <a:endParaRPr lang="it-IT" dirty="0"/>
                    </a:p>
                  </a:txBody>
                  <a:tcPr/>
                </a:tc>
                <a:tc>
                  <a:txBody>
                    <a:bodyPr/>
                    <a:lstStyle/>
                    <a:p>
                      <a:endParaRPr lang="it-IT"/>
                    </a:p>
                  </a:txBody>
                  <a:tcPr/>
                </a:tc>
                <a:tc>
                  <a:txBody>
                    <a:bodyPr/>
                    <a:lstStyle/>
                    <a:p>
                      <a:endParaRPr lang="it-IT" dirty="0"/>
                    </a:p>
                  </a:txBody>
                  <a:tcPr/>
                </a:tc>
                <a:extLst>
                  <a:ext uri="{0D108BD9-81ED-4DB2-BD59-A6C34878D82A}">
                    <a16:rowId xmlns:a16="http://schemas.microsoft.com/office/drawing/2014/main" xmlns="" val="368836538"/>
                  </a:ext>
                </a:extLst>
              </a:tr>
            </a:tbl>
          </a:graphicData>
        </a:graphic>
      </p:graphicFrame>
      <p:sp>
        <p:nvSpPr>
          <p:cNvPr id="6" name="CasellaDiTesto 5"/>
          <p:cNvSpPr txBox="1"/>
          <p:nvPr/>
        </p:nvSpPr>
        <p:spPr>
          <a:xfrm>
            <a:off x="5123329" y="4958930"/>
            <a:ext cx="1087157" cy="369332"/>
          </a:xfrm>
          <a:prstGeom prst="rect">
            <a:avLst/>
          </a:prstGeom>
          <a:noFill/>
        </p:spPr>
        <p:txBody>
          <a:bodyPr wrap="none" rtlCol="0">
            <a:spAutoFit/>
          </a:bodyPr>
          <a:lstStyle/>
          <a:p>
            <a:r>
              <a:rPr lang="it-IT" dirty="0" smtClean="0"/>
              <a:t>50-36=14</a:t>
            </a:r>
            <a:endParaRPr lang="it-IT" dirty="0"/>
          </a:p>
        </p:txBody>
      </p:sp>
      <p:sp>
        <p:nvSpPr>
          <p:cNvPr id="7" name="CasellaDiTesto 6"/>
          <p:cNvSpPr txBox="1"/>
          <p:nvPr/>
        </p:nvSpPr>
        <p:spPr>
          <a:xfrm flipH="1">
            <a:off x="9383672" y="4948710"/>
            <a:ext cx="1105033" cy="369332"/>
          </a:xfrm>
          <a:prstGeom prst="rect">
            <a:avLst/>
          </a:prstGeom>
          <a:noFill/>
        </p:spPr>
        <p:txBody>
          <a:bodyPr wrap="square" rtlCol="0">
            <a:spAutoFit/>
          </a:bodyPr>
          <a:lstStyle/>
          <a:p>
            <a:r>
              <a:rPr lang="it-IT" dirty="0" smtClean="0"/>
              <a:t>50-39=11</a:t>
            </a:r>
            <a:endParaRPr lang="it-IT" dirty="0"/>
          </a:p>
        </p:txBody>
      </p:sp>
      <p:sp>
        <p:nvSpPr>
          <p:cNvPr id="8" name="CasellaDiTesto 7"/>
          <p:cNvSpPr txBox="1"/>
          <p:nvPr/>
        </p:nvSpPr>
        <p:spPr>
          <a:xfrm>
            <a:off x="5429341" y="5835066"/>
            <a:ext cx="4306329" cy="369332"/>
          </a:xfrm>
          <a:prstGeom prst="rect">
            <a:avLst/>
          </a:prstGeom>
          <a:noFill/>
        </p:spPr>
        <p:txBody>
          <a:bodyPr wrap="square" rtlCol="0">
            <a:spAutoFit/>
          </a:bodyPr>
          <a:lstStyle/>
          <a:p>
            <a:r>
              <a:rPr lang="it-IT" dirty="0"/>
              <a:t>pain </a:t>
            </a:r>
            <a:r>
              <a:rPr lang="it-IT" dirty="0" err="1"/>
              <a:t>au</a:t>
            </a:r>
            <a:r>
              <a:rPr lang="it-IT" dirty="0"/>
              <a:t> </a:t>
            </a:r>
            <a:r>
              <a:rPr lang="it-IT" dirty="0" err="1" smtClean="0"/>
              <a:t>chocolat+pain</a:t>
            </a:r>
            <a:r>
              <a:rPr lang="it-IT" dirty="0" smtClean="0"/>
              <a:t> </a:t>
            </a:r>
            <a:r>
              <a:rPr lang="it-IT" dirty="0" err="1" smtClean="0"/>
              <a:t>au</a:t>
            </a:r>
            <a:r>
              <a:rPr lang="it-IT" dirty="0" smtClean="0"/>
              <a:t> </a:t>
            </a:r>
            <a:r>
              <a:rPr lang="it-IT" dirty="0" err="1" smtClean="0"/>
              <a:t>raisin</a:t>
            </a:r>
            <a:r>
              <a:rPr lang="it-IT" dirty="0" smtClean="0"/>
              <a:t>= 50-(14+11)</a:t>
            </a:r>
            <a:endParaRPr lang="it-IT" dirty="0"/>
          </a:p>
        </p:txBody>
      </p:sp>
      <p:sp>
        <p:nvSpPr>
          <p:cNvPr id="9" name="Rettangolo 8"/>
          <p:cNvSpPr/>
          <p:nvPr/>
        </p:nvSpPr>
        <p:spPr>
          <a:xfrm>
            <a:off x="5429341" y="6194178"/>
            <a:ext cx="6096000" cy="646331"/>
          </a:xfrm>
          <a:prstGeom prst="rect">
            <a:avLst/>
          </a:prstGeom>
        </p:spPr>
        <p:txBody>
          <a:bodyPr>
            <a:spAutoFit/>
          </a:bodyPr>
          <a:lstStyle/>
          <a:p>
            <a:r>
              <a:rPr lang="it-IT" dirty="0"/>
              <a:t>pain </a:t>
            </a:r>
            <a:r>
              <a:rPr lang="it-IT" dirty="0" err="1"/>
              <a:t>au</a:t>
            </a:r>
            <a:r>
              <a:rPr lang="it-IT" dirty="0"/>
              <a:t> </a:t>
            </a:r>
            <a:r>
              <a:rPr lang="it-IT" dirty="0" err="1"/>
              <a:t>chocolat</a:t>
            </a:r>
            <a:r>
              <a:rPr lang="it-IT" dirty="0"/>
              <a:t> sono uno in più dei pain</a:t>
            </a:r>
          </a:p>
          <a:p>
            <a:r>
              <a:rPr lang="it-IT" dirty="0" err="1"/>
              <a:t>au</a:t>
            </a:r>
            <a:r>
              <a:rPr lang="it-IT" dirty="0"/>
              <a:t> </a:t>
            </a:r>
            <a:r>
              <a:rPr lang="it-IT" dirty="0" err="1" smtClean="0"/>
              <a:t>raisin</a:t>
            </a:r>
            <a:r>
              <a:rPr lang="it-IT" dirty="0" smtClean="0"/>
              <a:t> e tot sono 25…..</a:t>
            </a:r>
            <a:endParaRPr lang="it-IT" dirty="0"/>
          </a:p>
        </p:txBody>
      </p:sp>
      <p:sp>
        <p:nvSpPr>
          <p:cNvPr id="11" name="CasellaDiTesto 10"/>
          <p:cNvSpPr txBox="1"/>
          <p:nvPr/>
        </p:nvSpPr>
        <p:spPr>
          <a:xfrm>
            <a:off x="7582505" y="4962157"/>
            <a:ext cx="415498" cy="369332"/>
          </a:xfrm>
          <a:prstGeom prst="rect">
            <a:avLst/>
          </a:prstGeom>
          <a:noFill/>
        </p:spPr>
        <p:txBody>
          <a:bodyPr wrap="none" rtlCol="0">
            <a:spAutoFit/>
          </a:bodyPr>
          <a:lstStyle/>
          <a:p>
            <a:r>
              <a:rPr lang="it-IT" dirty="0" smtClean="0"/>
              <a:t>12</a:t>
            </a:r>
            <a:endParaRPr lang="it-IT" dirty="0"/>
          </a:p>
        </p:txBody>
      </p:sp>
      <p:sp>
        <p:nvSpPr>
          <p:cNvPr id="12" name="Rettangolo 11"/>
          <p:cNvSpPr/>
          <p:nvPr/>
        </p:nvSpPr>
        <p:spPr>
          <a:xfrm>
            <a:off x="1156447" y="3536576"/>
            <a:ext cx="1250577" cy="389965"/>
          </a:xfrm>
          <a:prstGeom prst="rect">
            <a:avLst/>
          </a:prstGeom>
          <a:no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894119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1" grpId="0"/>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dirty="0" smtClean="0">
                <a:solidFill>
                  <a:schemeClr val="accent5">
                    <a:lumMod val="75000"/>
                  </a:schemeClr>
                </a:solidFill>
              </a:rPr>
              <a:t>Mettiamoci alla prova</a:t>
            </a:r>
            <a:endParaRPr lang="it-IT" dirty="0">
              <a:solidFill>
                <a:schemeClr val="accent5">
                  <a:lumMod val="75000"/>
                </a:schemeClr>
              </a:solidFill>
            </a:endParaRPr>
          </a:p>
        </p:txBody>
      </p:sp>
      <p:sp>
        <p:nvSpPr>
          <p:cNvPr id="3" name="Segnaposto contenuto 2"/>
          <p:cNvSpPr>
            <a:spLocks noGrp="1"/>
          </p:cNvSpPr>
          <p:nvPr>
            <p:ph idx="1"/>
          </p:nvPr>
        </p:nvSpPr>
        <p:spPr/>
        <p:txBody>
          <a:bodyPr>
            <a:normAutofit lnSpcReduction="10000"/>
          </a:bodyPr>
          <a:lstStyle/>
          <a:p>
            <a:pPr marL="0" indent="0" algn="ctr">
              <a:buNone/>
            </a:pPr>
            <a:r>
              <a:rPr lang="it-IT" sz="2400" b="1" dirty="0" smtClean="0">
                <a:solidFill>
                  <a:srgbClr val="002060"/>
                </a:solidFill>
              </a:rPr>
              <a:t>20</a:t>
            </a:r>
            <a:r>
              <a:rPr lang="it-IT" sz="2400" b="1" i="1" dirty="0" smtClean="0">
                <a:solidFill>
                  <a:srgbClr val="002060"/>
                </a:solidFill>
              </a:rPr>
              <a:t>’ </a:t>
            </a:r>
            <a:r>
              <a:rPr lang="it-IT" sz="2400" b="1" i="1" dirty="0">
                <a:solidFill>
                  <a:srgbClr val="002060"/>
                </a:solidFill>
              </a:rPr>
              <a:t>per </a:t>
            </a:r>
            <a:r>
              <a:rPr lang="it-IT" sz="2400" b="1" i="1" dirty="0" smtClean="0">
                <a:solidFill>
                  <a:srgbClr val="002060"/>
                </a:solidFill>
              </a:rPr>
              <a:t>15 </a:t>
            </a:r>
            <a:r>
              <a:rPr lang="it-IT" sz="2400" b="1" i="1" dirty="0">
                <a:solidFill>
                  <a:srgbClr val="002060"/>
                </a:solidFill>
              </a:rPr>
              <a:t>domande prese dai test già usciti sulla parte </a:t>
            </a:r>
            <a:r>
              <a:rPr lang="it-IT" sz="2400" b="1" i="1" dirty="0" smtClean="0">
                <a:solidFill>
                  <a:srgbClr val="002060"/>
                </a:solidFill>
              </a:rPr>
              <a:t>modus </a:t>
            </a:r>
            <a:r>
              <a:rPr lang="it-IT" sz="2400" b="1" i="1" dirty="0" err="1" smtClean="0">
                <a:solidFill>
                  <a:srgbClr val="002060"/>
                </a:solidFill>
              </a:rPr>
              <a:t>ponens</a:t>
            </a:r>
            <a:r>
              <a:rPr lang="it-IT" sz="2400" b="1" i="1" dirty="0" smtClean="0">
                <a:solidFill>
                  <a:srgbClr val="002060"/>
                </a:solidFill>
              </a:rPr>
              <a:t>, deduzioni logiche, logica </a:t>
            </a:r>
            <a:r>
              <a:rPr lang="it-IT" sz="2400" b="1" i="1" dirty="0" err="1" smtClean="0">
                <a:solidFill>
                  <a:srgbClr val="002060"/>
                </a:solidFill>
              </a:rPr>
              <a:t>concatenativa</a:t>
            </a:r>
            <a:endParaRPr lang="it-IT" sz="2400" b="1" dirty="0">
              <a:solidFill>
                <a:srgbClr val="002060"/>
              </a:solidFill>
            </a:endParaRPr>
          </a:p>
          <a:p>
            <a:endParaRPr lang="it-IT" i="1" dirty="0" smtClean="0"/>
          </a:p>
          <a:p>
            <a:endParaRPr lang="it-IT" i="1" dirty="0"/>
          </a:p>
          <a:p>
            <a:endParaRPr lang="it-IT" i="1" dirty="0" smtClean="0"/>
          </a:p>
          <a:p>
            <a:endParaRPr lang="it-IT" i="1" dirty="0"/>
          </a:p>
          <a:p>
            <a:endParaRPr lang="it-IT" i="1" dirty="0" smtClean="0"/>
          </a:p>
          <a:p>
            <a:pPr marL="0" indent="0" algn="ctr">
              <a:buNone/>
            </a:pPr>
            <a:endParaRPr lang="it-IT" i="1" dirty="0" smtClean="0"/>
          </a:p>
          <a:p>
            <a:pPr marL="0" indent="0" algn="ctr">
              <a:buNone/>
            </a:pPr>
            <a:r>
              <a:rPr lang="it-IT" i="1" dirty="0" smtClean="0"/>
              <a:t>A seguire… Risposte </a:t>
            </a:r>
            <a:r>
              <a:rPr lang="it-IT" i="1" dirty="0"/>
              <a:t>corrette e spiegazione</a:t>
            </a:r>
            <a:endParaRPr lang="it-IT" dirty="0"/>
          </a:p>
          <a:p>
            <a:endParaRPr lang="it-IT" dirty="0"/>
          </a:p>
        </p:txBody>
      </p:sp>
      <p:pic>
        <p:nvPicPr>
          <p:cNvPr id="4" name="Immagine 3"/>
          <p:cNvPicPr>
            <a:picLocks noChangeAspect="1"/>
          </p:cNvPicPr>
          <p:nvPr/>
        </p:nvPicPr>
        <p:blipFill>
          <a:blip r:embed="rId2"/>
          <a:stretch>
            <a:fillRect/>
          </a:stretch>
        </p:blipFill>
        <p:spPr>
          <a:xfrm>
            <a:off x="5405718" y="3150994"/>
            <a:ext cx="1855403" cy="2055752"/>
          </a:xfrm>
          <a:prstGeom prst="rect">
            <a:avLst/>
          </a:prstGeom>
        </p:spPr>
      </p:pic>
    </p:spTree>
    <p:extLst>
      <p:ext uri="{BB962C8B-B14F-4D97-AF65-F5344CB8AC3E}">
        <p14:creationId xmlns:p14="http://schemas.microsoft.com/office/powerpoint/2010/main" val="9381209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Informazioni generali</a:t>
            </a:r>
            <a:endParaRPr lang="it-IT" dirty="0"/>
          </a:p>
        </p:txBody>
      </p:sp>
      <p:sp>
        <p:nvSpPr>
          <p:cNvPr id="3" name="Segnaposto contenuto 2"/>
          <p:cNvSpPr>
            <a:spLocks noGrp="1"/>
          </p:cNvSpPr>
          <p:nvPr>
            <p:ph idx="1"/>
          </p:nvPr>
        </p:nvSpPr>
        <p:spPr/>
        <p:txBody>
          <a:bodyPr/>
          <a:lstStyle/>
          <a:p>
            <a:r>
              <a:rPr lang="it-IT" dirty="0" smtClean="0"/>
              <a:t>La legge n. 264 del 1999 ha stabilito che alcuni corsi di laurea sono a numero programmato e prevedono una preselezione preliminare con test.</a:t>
            </a:r>
          </a:p>
          <a:p>
            <a:r>
              <a:rPr lang="it-IT" dirty="0" smtClean="0"/>
              <a:t>Per i corsi a numero programmato non è possibile stabilire a priori un punteggio minimo per essere ammessi.</a:t>
            </a:r>
          </a:p>
          <a:p>
            <a:r>
              <a:rPr lang="it-IT" dirty="0" smtClean="0"/>
              <a:t>Le prove di tipo logico attitudinale sono presenti in tutti i test di ammissione e rappresentano la parte più cospicua dei quesiti da risolvere. </a:t>
            </a:r>
          </a:p>
          <a:p>
            <a:r>
              <a:rPr lang="it-IT" dirty="0" smtClean="0"/>
              <a:t>Essi rappresentano uno strumento di valutazione con cui gli studenti hanno poca familiarità perché non utilizzato nella normale prassi scolastica.</a:t>
            </a:r>
          </a:p>
        </p:txBody>
      </p:sp>
    </p:spTree>
    <p:extLst>
      <p:ext uri="{BB962C8B-B14F-4D97-AF65-F5344CB8AC3E}">
        <p14:creationId xmlns:p14="http://schemas.microsoft.com/office/powerpoint/2010/main" val="2090542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suggerimenti</a:t>
            </a:r>
            <a:endParaRPr lang="it-IT" dirty="0"/>
          </a:p>
        </p:txBody>
      </p:sp>
      <p:sp>
        <p:nvSpPr>
          <p:cNvPr id="3" name="Segnaposto contenuto 2"/>
          <p:cNvSpPr>
            <a:spLocks noGrp="1"/>
          </p:cNvSpPr>
          <p:nvPr>
            <p:ph idx="1"/>
          </p:nvPr>
        </p:nvSpPr>
        <p:spPr/>
        <p:txBody>
          <a:bodyPr/>
          <a:lstStyle/>
          <a:p>
            <a:pPr algn="just"/>
            <a:r>
              <a:rPr lang="it-IT" sz="2800" dirty="0"/>
              <a:t>Primo suggerimento è prestare attenzione al Bando che contiene tutte le informazioni ufficiali relative alle norme, alle modalità di selezione, alla struttura e contenuti della prova.</a:t>
            </a:r>
          </a:p>
          <a:p>
            <a:pPr algn="just"/>
            <a:r>
              <a:rPr lang="it-IT" sz="2800" dirty="0"/>
              <a:t>In alcuni casi all’interno dei test gli esercizi sono preceduti da istruzioni circa le modalità di risoluzione dei quesiti e a volte anche da un esempio svolto</a:t>
            </a:r>
            <a:r>
              <a:rPr lang="it-IT" sz="2800" dirty="0" smtClean="0"/>
              <a:t>.</a:t>
            </a:r>
          </a:p>
          <a:p>
            <a:pPr algn="just"/>
            <a:r>
              <a:rPr lang="it-IT" b="1" u="sng" dirty="0">
                <a:hlinkClick r:id="rId2"/>
              </a:rPr>
              <a:t>https://www.dotto.me/test-di-ammissione/date-dei-test-di-ammissione/</a:t>
            </a:r>
            <a:endParaRPr lang="it-IT" dirty="0"/>
          </a:p>
          <a:p>
            <a:pPr algn="just"/>
            <a:endParaRPr lang="it-IT" sz="2800" dirty="0"/>
          </a:p>
          <a:p>
            <a:endParaRPr lang="it-IT" dirty="0"/>
          </a:p>
        </p:txBody>
      </p:sp>
    </p:spTree>
    <p:extLst>
      <p:ext uri="{BB962C8B-B14F-4D97-AF65-F5344CB8AC3E}">
        <p14:creationId xmlns:p14="http://schemas.microsoft.com/office/powerpoint/2010/main" val="36829434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Il fattore «tempo»</a:t>
            </a:r>
            <a:endParaRPr lang="it-IT" dirty="0"/>
          </a:p>
        </p:txBody>
      </p:sp>
      <p:sp>
        <p:nvSpPr>
          <p:cNvPr id="3" name="Segnaposto contenuto 2"/>
          <p:cNvSpPr>
            <a:spLocks noGrp="1"/>
          </p:cNvSpPr>
          <p:nvPr>
            <p:ph idx="1"/>
          </p:nvPr>
        </p:nvSpPr>
        <p:spPr/>
        <p:txBody>
          <a:bodyPr>
            <a:normAutofit/>
          </a:bodyPr>
          <a:lstStyle/>
          <a:p>
            <a:pPr algn="just"/>
            <a:r>
              <a:rPr lang="it-IT" sz="2400" dirty="0"/>
              <a:t>Il tempo rappresenta uno dei fattori critici per avere successo in un test di ammissione. Esso è spesso calcolato in modo da dare la possibilità solo ai più preparati e più svelti di rispondere a tutte le domande.</a:t>
            </a:r>
          </a:p>
          <a:p>
            <a:pPr algn="just"/>
            <a:r>
              <a:rPr lang="it-IT" sz="2400" dirty="0"/>
              <a:t>Suggerimento: </a:t>
            </a:r>
            <a:r>
              <a:rPr lang="it-IT" sz="2400" b="1" i="1" dirty="0"/>
              <a:t>calcolare il tempo a disposizione per ciascun quesito e non superarlo per più del 20%. </a:t>
            </a:r>
            <a:endParaRPr lang="it-IT" sz="2400" b="1" i="1" dirty="0" smtClean="0"/>
          </a:p>
          <a:p>
            <a:pPr marL="0" indent="0" algn="just">
              <a:buNone/>
            </a:pPr>
            <a:r>
              <a:rPr lang="it-IT" sz="2400" dirty="0" smtClean="0"/>
              <a:t>Poiché </a:t>
            </a:r>
            <a:r>
              <a:rPr lang="it-IT" sz="2400" dirty="0"/>
              <a:t>i quesiti hanno lo stesso punteggio, in caso di difficoltà procedere ad esaminarne un altro. Si consiglia di affrontare prima gli esercizi che si ritiene di saper individuare più facilmente e velocemente. </a:t>
            </a:r>
          </a:p>
        </p:txBody>
      </p:sp>
    </p:spTree>
    <p:extLst>
      <p:ext uri="{BB962C8B-B14F-4D97-AF65-F5344CB8AC3E}">
        <p14:creationId xmlns:p14="http://schemas.microsoft.com/office/powerpoint/2010/main" val="4743962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Punteggi e tempo – medicina e od.</a:t>
            </a:r>
            <a:endParaRPr lang="it-IT" dirty="0"/>
          </a:p>
        </p:txBody>
      </p:sp>
      <p:sp>
        <p:nvSpPr>
          <p:cNvPr id="3" name="Segnaposto contenuto 2"/>
          <p:cNvSpPr>
            <a:spLocks noGrp="1"/>
          </p:cNvSpPr>
          <p:nvPr>
            <p:ph idx="1"/>
          </p:nvPr>
        </p:nvSpPr>
        <p:spPr/>
        <p:txBody>
          <a:bodyPr>
            <a:normAutofit fontScale="92500" lnSpcReduction="10000"/>
          </a:bodyPr>
          <a:lstStyle/>
          <a:p>
            <a:r>
              <a:rPr lang="it-IT" dirty="0"/>
              <a:t>Negli ultimi anni per Medicina, Odontoiatria </a:t>
            </a:r>
            <a:r>
              <a:rPr lang="it-IT" dirty="0" smtClean="0"/>
              <a:t>ogni </a:t>
            </a:r>
            <a:r>
              <a:rPr lang="it-IT" dirty="0"/>
              <a:t>quesito presenta 5 alternative e il punteggio è il seguente:</a:t>
            </a:r>
          </a:p>
          <a:p>
            <a:pPr marL="0" lvl="0" indent="0" algn="ctr">
              <a:buNone/>
            </a:pPr>
            <a:r>
              <a:rPr lang="it-IT" b="1" dirty="0"/>
              <a:t>Risposta esatta: +1</a:t>
            </a:r>
          </a:p>
          <a:p>
            <a:pPr marL="0" lvl="0" indent="0" algn="ctr">
              <a:buNone/>
            </a:pPr>
            <a:r>
              <a:rPr lang="it-IT" b="1" dirty="0"/>
              <a:t>Risposta errata -0,25</a:t>
            </a:r>
          </a:p>
          <a:p>
            <a:pPr marL="0" lvl="0" indent="0" algn="ctr">
              <a:buNone/>
            </a:pPr>
            <a:r>
              <a:rPr lang="it-IT" b="1" dirty="0"/>
              <a:t>Risposta non data 0</a:t>
            </a:r>
          </a:p>
          <a:p>
            <a:pPr algn="just"/>
            <a:r>
              <a:rPr lang="it-IT" sz="2400" i="1" dirty="0"/>
              <a:t>  </a:t>
            </a:r>
            <a:r>
              <a:rPr lang="it-IT" sz="2400" i="1" u="sng" dirty="0"/>
              <a:t>Regola utile</a:t>
            </a:r>
            <a:r>
              <a:rPr lang="it-IT" sz="2400" i="1" dirty="0"/>
              <a:t>: conviene rispondere casualmente (se non si conosce la risposta) ogni volta che il numero di alternative tra cui si è indecisi è inferiore al reciproco del punteggio negativo attribuito alle risposte errate. (nel nostro caso conviene tentare se si riesce a scartare una risposta e quindi l’incertezza è tra 4).</a:t>
            </a:r>
          </a:p>
        </p:txBody>
      </p:sp>
    </p:spTree>
    <p:extLst>
      <p:ext uri="{BB962C8B-B14F-4D97-AF65-F5344CB8AC3E}">
        <p14:creationId xmlns:p14="http://schemas.microsoft.com/office/powerpoint/2010/main" val="8707846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Punteggi e tempo – prof. sanitarie</a:t>
            </a:r>
            <a:endParaRPr lang="it-IT" dirty="0"/>
          </a:p>
        </p:txBody>
      </p:sp>
      <p:sp>
        <p:nvSpPr>
          <p:cNvPr id="3" name="Segnaposto contenuto 2"/>
          <p:cNvSpPr>
            <a:spLocks noGrp="1"/>
          </p:cNvSpPr>
          <p:nvPr>
            <p:ph idx="1"/>
          </p:nvPr>
        </p:nvSpPr>
        <p:spPr/>
        <p:txBody>
          <a:bodyPr>
            <a:normAutofit fontScale="92500" lnSpcReduction="10000"/>
          </a:bodyPr>
          <a:lstStyle/>
          <a:p>
            <a:r>
              <a:rPr lang="it-IT" dirty="0"/>
              <a:t>Negli ultimi anni </a:t>
            </a:r>
            <a:r>
              <a:rPr lang="it-IT" dirty="0" smtClean="0"/>
              <a:t>per </a:t>
            </a:r>
            <a:r>
              <a:rPr lang="it-IT" dirty="0"/>
              <a:t>le professioni medico sanitarie ogni quesito presenta 5 alternative e il punteggio è il seguente:</a:t>
            </a:r>
          </a:p>
          <a:p>
            <a:pPr marL="0" lvl="0" indent="0" algn="ctr">
              <a:buNone/>
            </a:pPr>
            <a:r>
              <a:rPr lang="it-IT" dirty="0"/>
              <a:t>Per la valutazione della prova si tiene conto dei seguenti criteri: </a:t>
            </a:r>
            <a:endParaRPr lang="it-IT" dirty="0" smtClean="0"/>
          </a:p>
          <a:p>
            <a:pPr marL="0" lvl="0" indent="0" algn="ctr">
              <a:buNone/>
            </a:pPr>
            <a:r>
              <a:rPr lang="it-IT" dirty="0" smtClean="0"/>
              <a:t>1,5 </a:t>
            </a:r>
            <a:r>
              <a:rPr lang="it-IT" dirty="0"/>
              <a:t>punti per ogni risposta esatta; </a:t>
            </a:r>
            <a:endParaRPr lang="it-IT" dirty="0" smtClean="0"/>
          </a:p>
          <a:p>
            <a:pPr marL="0" lvl="0" indent="0" algn="ctr">
              <a:buNone/>
            </a:pPr>
            <a:r>
              <a:rPr lang="it-IT" dirty="0" smtClean="0"/>
              <a:t>0 </a:t>
            </a:r>
            <a:r>
              <a:rPr lang="it-IT" dirty="0"/>
              <a:t>punti per ogni risposta non data; </a:t>
            </a:r>
            <a:endParaRPr lang="it-IT" dirty="0" smtClean="0"/>
          </a:p>
          <a:p>
            <a:pPr marL="0" lvl="0" indent="0" algn="ctr">
              <a:buNone/>
            </a:pPr>
            <a:r>
              <a:rPr lang="it-IT" dirty="0" smtClean="0"/>
              <a:t>-</a:t>
            </a:r>
            <a:r>
              <a:rPr lang="it-IT" dirty="0"/>
              <a:t>0,4 punti per ogni risposta sbagliata. </a:t>
            </a:r>
            <a:r>
              <a:rPr lang="it-IT" sz="2400" i="1" dirty="0" smtClean="0"/>
              <a:t>  </a:t>
            </a:r>
          </a:p>
          <a:p>
            <a:pPr marL="0" lvl="0" indent="0" algn="ctr">
              <a:buNone/>
            </a:pPr>
            <a:endParaRPr lang="it-IT" sz="2400" i="1" dirty="0"/>
          </a:p>
          <a:p>
            <a:pPr marL="0" lvl="0" indent="0" algn="ctr">
              <a:buNone/>
            </a:pPr>
            <a:r>
              <a:rPr lang="it-IT" sz="2400" i="1" dirty="0">
                <a:hlinkClick r:id="rId2"/>
              </a:rPr>
              <a:t>https://</a:t>
            </a:r>
            <a:r>
              <a:rPr lang="it-IT" sz="2400" i="1" dirty="0" smtClean="0">
                <a:hlinkClick r:id="rId2"/>
              </a:rPr>
              <a:t>corsidilaurea.uniroma1.it/sites/default/files/offertaformativa/documenti_ufficiali/2018/169/05418.pdf</a:t>
            </a:r>
            <a:endParaRPr lang="it-IT" sz="2400" i="1" dirty="0" smtClean="0"/>
          </a:p>
          <a:p>
            <a:pPr marL="0" lvl="0" indent="0" algn="ctr">
              <a:buNone/>
            </a:pPr>
            <a:endParaRPr lang="it-IT" sz="2400" i="1" dirty="0"/>
          </a:p>
        </p:txBody>
      </p:sp>
    </p:spTree>
    <p:extLst>
      <p:ext uri="{BB962C8B-B14F-4D97-AF65-F5344CB8AC3E}">
        <p14:creationId xmlns:p14="http://schemas.microsoft.com/office/powerpoint/2010/main" val="11547540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Test di medicina</a:t>
            </a:r>
            <a:endParaRPr lang="it-IT" dirty="0"/>
          </a:p>
        </p:txBody>
      </p:sp>
      <p:sp>
        <p:nvSpPr>
          <p:cNvPr id="3" name="Segnaposto contenuto 2"/>
          <p:cNvSpPr>
            <a:spLocks noGrp="1"/>
          </p:cNvSpPr>
          <p:nvPr>
            <p:ph idx="1"/>
          </p:nvPr>
        </p:nvSpPr>
        <p:spPr/>
        <p:txBody>
          <a:bodyPr>
            <a:normAutofit fontScale="77500" lnSpcReduction="20000"/>
          </a:bodyPr>
          <a:lstStyle/>
          <a:p>
            <a:pPr marL="0" indent="0" algn="ctr">
              <a:buNone/>
            </a:pPr>
            <a:r>
              <a:rPr lang="it-IT" sz="2800" dirty="0" smtClean="0">
                <a:solidFill>
                  <a:srgbClr val="FF0000"/>
                </a:solidFill>
              </a:rPr>
              <a:t>UNIVERSITA’ PUBBLICHE – UNICO TEST SU BASE NAZIONALE</a:t>
            </a:r>
          </a:p>
          <a:p>
            <a:r>
              <a:rPr lang="it-IT" dirty="0" smtClean="0"/>
              <a:t>I </a:t>
            </a:r>
            <a:r>
              <a:rPr lang="it-IT" dirty="0"/>
              <a:t>candidati hanno a disposizione 100 minuti per rispondere a 60 domande di cui: </a:t>
            </a:r>
          </a:p>
          <a:p>
            <a:pPr marL="0" indent="0" algn="ctr">
              <a:buNone/>
            </a:pPr>
            <a:r>
              <a:rPr lang="it-IT" b="1" dirty="0"/>
              <a:t>2</a:t>
            </a:r>
            <a:r>
              <a:rPr lang="it-IT" dirty="0"/>
              <a:t> di cultura generale; </a:t>
            </a:r>
            <a:r>
              <a:rPr lang="it-IT" b="1" dirty="0"/>
              <a:t>20 </a:t>
            </a:r>
            <a:r>
              <a:rPr lang="it-IT" dirty="0"/>
              <a:t>di logica; </a:t>
            </a:r>
            <a:r>
              <a:rPr lang="it-IT" b="1" dirty="0"/>
              <a:t>18</a:t>
            </a:r>
            <a:r>
              <a:rPr lang="it-IT" dirty="0"/>
              <a:t> di biologia, </a:t>
            </a:r>
            <a:r>
              <a:rPr lang="it-IT" b="1" dirty="0"/>
              <a:t>12</a:t>
            </a:r>
            <a:r>
              <a:rPr lang="it-IT" dirty="0"/>
              <a:t> di chimica, </a:t>
            </a:r>
            <a:r>
              <a:rPr lang="it-IT" b="1" dirty="0"/>
              <a:t>8</a:t>
            </a:r>
            <a:r>
              <a:rPr lang="it-IT" dirty="0"/>
              <a:t> di matematica e fisica</a:t>
            </a:r>
            <a:r>
              <a:rPr lang="it-IT" dirty="0" smtClean="0"/>
              <a:t>.</a:t>
            </a:r>
          </a:p>
          <a:p>
            <a:pPr marL="0" indent="0" algn="ctr">
              <a:buNone/>
            </a:pPr>
            <a:r>
              <a:rPr lang="it-IT" sz="2800" dirty="0" smtClean="0">
                <a:solidFill>
                  <a:srgbClr val="FF0000"/>
                </a:solidFill>
              </a:rPr>
              <a:t>UNIVERSITA’ PRIVATE</a:t>
            </a:r>
            <a:endParaRPr lang="it-IT" sz="2800" dirty="0">
              <a:solidFill>
                <a:srgbClr val="FF0000"/>
              </a:solidFill>
            </a:endParaRPr>
          </a:p>
          <a:p>
            <a:pPr marL="0" indent="0">
              <a:buNone/>
            </a:pPr>
            <a:r>
              <a:rPr lang="it-IT" dirty="0" smtClean="0">
                <a:solidFill>
                  <a:schemeClr val="tx2">
                    <a:lumMod val="50000"/>
                    <a:lumOff val="50000"/>
                  </a:schemeClr>
                </a:solidFill>
              </a:rPr>
              <a:t>Università Cattolica </a:t>
            </a:r>
            <a:r>
              <a:rPr lang="it-IT" dirty="0">
                <a:solidFill>
                  <a:schemeClr val="tx2">
                    <a:lumMod val="50000"/>
                    <a:lumOff val="50000"/>
                  </a:schemeClr>
                </a:solidFill>
              </a:rPr>
              <a:t>del Sacro Cuore:</a:t>
            </a:r>
          </a:p>
          <a:p>
            <a:pPr fontAlgn="base"/>
            <a:r>
              <a:rPr lang="it-IT" b="1" dirty="0"/>
              <a:t>120 quesiti</a:t>
            </a:r>
            <a:r>
              <a:rPr lang="it-IT" dirty="0"/>
              <a:t> a risposta multipla, con 5 possibili opzioni di risposta di cui una sola </a:t>
            </a:r>
            <a:r>
              <a:rPr lang="it-IT" dirty="0" smtClean="0"/>
              <a:t>corretta, tempo </a:t>
            </a:r>
            <a:r>
              <a:rPr lang="it-IT" dirty="0"/>
              <a:t>massimo di </a:t>
            </a:r>
            <a:r>
              <a:rPr lang="it-IT" b="1" dirty="0"/>
              <a:t>2 ore</a:t>
            </a:r>
            <a:r>
              <a:rPr lang="it-IT" dirty="0"/>
              <a:t>. </a:t>
            </a:r>
            <a:endParaRPr lang="it-IT" dirty="0" smtClean="0"/>
          </a:p>
          <a:p>
            <a:pPr fontAlgn="base"/>
            <a:r>
              <a:rPr lang="it-IT" dirty="0" smtClean="0"/>
              <a:t>Le </a:t>
            </a:r>
            <a:r>
              <a:rPr lang="it-IT" dirty="0"/>
              <a:t>domande sono così suddivise: 70 quesiti di ragionamento logico e logico matematico, 10 di chimica, 10 di fisica, 10 di biologia, 5 di cultura generale, 5 di conoscenza della lingua inglese e 10 di cultura etico-religiosa.</a:t>
            </a:r>
          </a:p>
          <a:p>
            <a:pPr fontAlgn="base"/>
            <a:r>
              <a:rPr lang="it-IT" dirty="0"/>
              <a:t>A ogni risposta corretta sarà attribuito 1 punto, ne saranno sottratti 0,25 per ciascuna di quelle sbagliate, mentre non vi saranno variazioni di punteggio per quelle omesse. </a:t>
            </a:r>
          </a:p>
          <a:p>
            <a:endParaRPr lang="it-IT" dirty="0"/>
          </a:p>
        </p:txBody>
      </p:sp>
    </p:spTree>
    <p:extLst>
      <p:ext uri="{BB962C8B-B14F-4D97-AF65-F5344CB8AC3E}">
        <p14:creationId xmlns:p14="http://schemas.microsoft.com/office/powerpoint/2010/main" val="7051046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Test di medicina</a:t>
            </a:r>
            <a:endParaRPr lang="it-IT" dirty="0"/>
          </a:p>
        </p:txBody>
      </p:sp>
      <p:sp>
        <p:nvSpPr>
          <p:cNvPr id="3" name="Segnaposto contenuto 2"/>
          <p:cNvSpPr>
            <a:spLocks noGrp="1"/>
          </p:cNvSpPr>
          <p:nvPr>
            <p:ph idx="1"/>
          </p:nvPr>
        </p:nvSpPr>
        <p:spPr/>
        <p:txBody>
          <a:bodyPr>
            <a:normAutofit fontScale="77500" lnSpcReduction="20000"/>
          </a:bodyPr>
          <a:lstStyle/>
          <a:p>
            <a:pPr marL="0" indent="0">
              <a:buNone/>
            </a:pPr>
            <a:r>
              <a:rPr lang="it-IT" sz="3400" dirty="0">
                <a:solidFill>
                  <a:srgbClr val="FFC000"/>
                </a:solidFill>
              </a:rPr>
              <a:t>San Raffaele di Milano</a:t>
            </a:r>
          </a:p>
          <a:p>
            <a:r>
              <a:rPr lang="it-IT" sz="2900" dirty="0"/>
              <a:t>60 domande di </a:t>
            </a:r>
            <a:r>
              <a:rPr lang="it-IT" sz="2900" dirty="0" err="1"/>
              <a:t>problem</a:t>
            </a:r>
            <a:r>
              <a:rPr lang="it-IT" sz="2900" dirty="0"/>
              <a:t> </a:t>
            </a:r>
            <a:r>
              <a:rPr lang="it-IT" sz="2900" dirty="0" err="1"/>
              <a:t>solving</a:t>
            </a:r>
            <a:r>
              <a:rPr lang="it-IT" sz="2900" dirty="0"/>
              <a:t>  e comprensione dei testi di cui alcune in inglese, da svolgere in 60’.</a:t>
            </a:r>
          </a:p>
          <a:p>
            <a:r>
              <a:rPr lang="it-IT" sz="2900" dirty="0"/>
              <a:t>Ogni domanda esatta vale 1 punto ogni domanda errata -0,25, non data 0 punti.</a:t>
            </a:r>
          </a:p>
          <a:p>
            <a:pPr marL="0" indent="0">
              <a:buNone/>
            </a:pPr>
            <a:r>
              <a:rPr lang="it-IT" sz="3200" dirty="0" smtClean="0">
                <a:solidFill>
                  <a:srgbClr val="FFC000"/>
                </a:solidFill>
              </a:rPr>
              <a:t>Campus </a:t>
            </a:r>
            <a:r>
              <a:rPr lang="it-IT" sz="3200" dirty="0">
                <a:solidFill>
                  <a:srgbClr val="FFC000"/>
                </a:solidFill>
              </a:rPr>
              <a:t>Biomedico (Roma)</a:t>
            </a:r>
          </a:p>
          <a:p>
            <a:pPr marL="0" indent="0">
              <a:buNone/>
            </a:pPr>
            <a:r>
              <a:rPr lang="it-IT" sz="2600" dirty="0" smtClean="0"/>
              <a:t>L’esame </a:t>
            </a:r>
            <a:r>
              <a:rPr lang="it-IT" sz="2600" dirty="0"/>
              <a:t>consiste in una prova scritta (test a risposta multipla) e in un colloquio motivazionale, attitudinale e di cultura generale. </a:t>
            </a:r>
          </a:p>
          <a:p>
            <a:r>
              <a:rPr lang="it-IT" sz="2600" dirty="0"/>
              <a:t>Il test è così </a:t>
            </a:r>
            <a:r>
              <a:rPr lang="it-IT" sz="2600" dirty="0" smtClean="0"/>
              <a:t>composto:·  </a:t>
            </a:r>
            <a:r>
              <a:rPr lang="it-IT" sz="2600" dirty="0"/>
              <a:t>50 domande di Logica</a:t>
            </a:r>
            <a:r>
              <a:rPr lang="it-IT" sz="2600" dirty="0" smtClean="0"/>
              <a:t>;·  </a:t>
            </a:r>
            <a:r>
              <a:rPr lang="it-IT" sz="2600" dirty="0"/>
              <a:t>15 domande di Biologia</a:t>
            </a:r>
            <a:r>
              <a:rPr lang="it-IT" sz="2600" dirty="0" smtClean="0"/>
              <a:t>;·  </a:t>
            </a:r>
            <a:r>
              <a:rPr lang="it-IT" sz="2600" dirty="0"/>
              <a:t>15 domande di Chimica</a:t>
            </a:r>
            <a:r>
              <a:rPr lang="it-IT" sz="2600" dirty="0" smtClean="0"/>
              <a:t>;·  </a:t>
            </a:r>
            <a:r>
              <a:rPr lang="it-IT" sz="2600" dirty="0"/>
              <a:t>10 domande di </a:t>
            </a:r>
            <a:r>
              <a:rPr lang="it-IT" sz="2600" dirty="0" smtClean="0"/>
              <a:t>Fisica;10 </a:t>
            </a:r>
            <a:r>
              <a:rPr lang="it-IT" sz="2600" dirty="0"/>
              <a:t>domande di Matematica.</a:t>
            </a:r>
          </a:p>
          <a:p>
            <a:pPr marL="0" indent="0">
              <a:buNone/>
            </a:pPr>
            <a:endParaRPr lang="it-IT" dirty="0"/>
          </a:p>
        </p:txBody>
      </p:sp>
    </p:spTree>
    <p:extLst>
      <p:ext uri="{BB962C8B-B14F-4D97-AF65-F5344CB8AC3E}">
        <p14:creationId xmlns:p14="http://schemas.microsoft.com/office/powerpoint/2010/main" val="66830554"/>
      </p:ext>
    </p:extLst>
  </p:cSld>
  <p:clrMapOvr>
    <a:masterClrMapping/>
  </p:clrMapOvr>
  <p:timing>
    <p:tnLst>
      <p:par>
        <p:cTn id="1" dur="indefinite" restart="never" nodeType="tmRoot"/>
      </p:par>
    </p:tnLst>
  </p:timing>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Badge" id="{71A07785-5930-41D4-9A83-E23602B48E98}" vid="{771EA782-DFA6-45B1-AEA3-661F1715B310}"/>
    </a:ext>
  </a:extLst>
</a:theme>
</file>

<file path=docProps/app.xml><?xml version="1.0" encoding="utf-8"?>
<Properties xmlns="http://schemas.openxmlformats.org/officeDocument/2006/extended-properties" xmlns:vt="http://schemas.openxmlformats.org/officeDocument/2006/docPropsVTypes">
  <Template>TM10001106[[fn=Badge]]</Template>
  <TotalTime>491</TotalTime>
  <Words>1690</Words>
  <Application>Microsoft Office PowerPoint</Application>
  <PresentationFormat>Personalizzato</PresentationFormat>
  <Paragraphs>232</Paragraphs>
  <Slides>29</Slides>
  <Notes>0</Notes>
  <HiddenSlides>0</HiddenSlides>
  <MMClips>0</MMClips>
  <ScaleCrop>false</ScaleCrop>
  <HeadingPairs>
    <vt:vector size="4" baseType="variant">
      <vt:variant>
        <vt:lpstr>Tema</vt:lpstr>
      </vt:variant>
      <vt:variant>
        <vt:i4>1</vt:i4>
      </vt:variant>
      <vt:variant>
        <vt:lpstr>Titoli diapositive</vt:lpstr>
      </vt:variant>
      <vt:variant>
        <vt:i4>29</vt:i4>
      </vt:variant>
    </vt:vector>
  </HeadingPairs>
  <TitlesOfParts>
    <vt:vector size="30" baseType="lpstr">
      <vt:lpstr>Badge</vt:lpstr>
      <vt:lpstr>Guida ai test</vt:lpstr>
      <vt:lpstr>ARGOMENTI LEZIONE 1</vt:lpstr>
      <vt:lpstr>Informazioni generali</vt:lpstr>
      <vt:lpstr>suggerimenti</vt:lpstr>
      <vt:lpstr>Il fattore «tempo»</vt:lpstr>
      <vt:lpstr>Punteggi e tempo – medicina e od.</vt:lpstr>
      <vt:lpstr>Punteggi e tempo – prof. sanitarie</vt:lpstr>
      <vt:lpstr>Test di medicina</vt:lpstr>
      <vt:lpstr>Test di medicina</vt:lpstr>
      <vt:lpstr>medicina</vt:lpstr>
      <vt:lpstr>Logica: il sillogismo</vt:lpstr>
      <vt:lpstr>Logica: il sillogismo</vt:lpstr>
      <vt:lpstr>Logica: il sillogismo</vt:lpstr>
      <vt:lpstr>sillogismo</vt:lpstr>
      <vt:lpstr>sillogismo</vt:lpstr>
      <vt:lpstr>Esempi dai test</vt:lpstr>
      <vt:lpstr>Esempi dai test</vt:lpstr>
      <vt:lpstr>esempio</vt:lpstr>
      <vt:lpstr>Mettiamoci alla prova</vt:lpstr>
      <vt:lpstr>Modus ponens</vt:lpstr>
      <vt:lpstr>MODUS PONENS</vt:lpstr>
      <vt:lpstr>Derivazioni logiche</vt:lpstr>
      <vt:lpstr>quantificatori</vt:lpstr>
      <vt:lpstr>Logica concatenativa</vt:lpstr>
      <vt:lpstr>Logica concatenativa</vt:lpstr>
      <vt:lpstr>Logica concatenativa</vt:lpstr>
      <vt:lpstr>Logica concatenativa</vt:lpstr>
      <vt:lpstr>Proviamo insieme</vt:lpstr>
      <vt:lpstr>Mettiamoci alla prova</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Guida ai test</dc:title>
  <dc:creator>Cinzia Vettese</dc:creator>
  <cp:lastModifiedBy>Alunno</cp:lastModifiedBy>
  <cp:revision>36</cp:revision>
  <dcterms:created xsi:type="dcterms:W3CDTF">2018-11-08T17:23:04Z</dcterms:created>
  <dcterms:modified xsi:type="dcterms:W3CDTF">2018-11-09T15:06:11Z</dcterms:modified>
</cp:coreProperties>
</file>