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6" r:id="rId4"/>
    <p:sldId id="277" r:id="rId5"/>
    <p:sldId id="268" r:id="rId6"/>
    <p:sldId id="267" r:id="rId7"/>
    <p:sldId id="269" r:id="rId8"/>
    <p:sldId id="270" r:id="rId9"/>
    <p:sldId id="271" r:id="rId10"/>
    <p:sldId id="272" r:id="rId11"/>
    <p:sldId id="273" r:id="rId12"/>
    <p:sldId id="276" r:id="rId13"/>
    <p:sldId id="274" r:id="rId14"/>
    <p:sldId id="275" r:id="rId15"/>
    <p:sldId id="278" r:id="rId16"/>
    <p:sldId id="279" r:id="rId17"/>
    <p:sldId id="280" r:id="rId18"/>
    <p:sldId id="281" r:id="rId19"/>
    <p:sldId id="282" r:id="rId20"/>
    <p:sldId id="283" r:id="rId21"/>
    <p:sldId id="28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1" d="100"/>
          <a:sy n="81" d="100"/>
        </p:scale>
        <p:origin x="-78" y="-5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p:bgPr>
        <a:solidFill>
          <a:schemeClr val="accent1"/>
        </a:solidFill>
        <a:effectLst/>
      </p:bgPr>
    </p:bg>
    <p:spTree>
      <p:nvGrpSpPr>
        <p:cNvPr id="1" name=""/>
        <p:cNvGrpSpPr/>
        <p:nvPr/>
      </p:nvGrpSpPr>
      <p:grpSpPr>
        <a:xfrm>
          <a:off x="0" y="0"/>
          <a:ext cx="0" cy="0"/>
          <a:chOff x="0" y="0"/>
          <a:chExt cx="0" cy="0"/>
        </a:xfrm>
      </p:grpSpPr>
      <p:sp>
        <p:nvSpPr>
          <p:cNvPr id="11" name="Freeform 6"/>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it-IT" smtClean="0"/>
              <a:t>Fare clic per modificare lo stile del titolo</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2/20/2019</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‹N›</a:t>
            </a:fld>
            <a:endParaRPr lang="en-US" dirty="0"/>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2/20/2019</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‹N›</a:t>
            </a:fld>
            <a:endParaRPr lang="en-US" dirty="0"/>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Content Placeholder 3"/>
          <p:cNvSpPr>
            <a:spLocks noGrp="1"/>
          </p:cNvSpPr>
          <p:nvPr>
            <p:ph sz="half" idx="2"/>
          </p:nvPr>
        </p:nvSpPr>
        <p:spPr>
          <a:xfrm>
            <a:off x="1257300" y="2909102"/>
            <a:ext cx="4800600" cy="299639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Content Placeholder 5"/>
          <p:cNvSpPr>
            <a:spLocks noGrp="1"/>
          </p:cNvSpPr>
          <p:nvPr>
            <p:ph sz="quarter" idx="4"/>
          </p:nvPr>
        </p:nvSpPr>
        <p:spPr>
          <a:xfrm>
            <a:off x="6633864" y="2909102"/>
            <a:ext cx="4800600" cy="299639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pPr/>
              <a:t>2/20/2019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pPr/>
              <a:t>2/20/2019</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pPr/>
              <a:t>‹N›</a:t>
            </a:fld>
            <a:endParaRPr lang="en-US" dirty="0"/>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pPr/>
              <a:t>2/20/2019</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2/20/2019</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‹N›</a:t>
            </a:fld>
            <a:endParaRPr lang="en-US" dirty="0"/>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sz="4800" dirty="0" smtClean="0"/>
              <a:t>Guida ai test</a:t>
            </a:r>
            <a:endParaRPr lang="it-IT" sz="4800" dirty="0"/>
          </a:p>
        </p:txBody>
      </p:sp>
      <p:sp>
        <p:nvSpPr>
          <p:cNvPr id="3" name="Sottotitolo 2"/>
          <p:cNvSpPr>
            <a:spLocks noGrp="1"/>
          </p:cNvSpPr>
          <p:nvPr>
            <p:ph type="subTitle" idx="1"/>
          </p:nvPr>
        </p:nvSpPr>
        <p:spPr/>
        <p:txBody>
          <a:bodyPr/>
          <a:lstStyle/>
          <a:p>
            <a:r>
              <a:rPr lang="it-IT" dirty="0" smtClean="0"/>
              <a:t>Medicina, veterinaria e professioni sanitarie</a:t>
            </a:r>
            <a:endParaRPr lang="it-IT" dirty="0"/>
          </a:p>
        </p:txBody>
      </p:sp>
    </p:spTree>
    <p:extLst>
      <p:ext uri="{BB962C8B-B14F-4D97-AF65-F5344CB8AC3E}">
        <p14:creationId xmlns:p14="http://schemas.microsoft.com/office/powerpoint/2010/main" val="36855849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SOLUZIONI</a:t>
            </a:r>
            <a:endParaRPr lang="it-IT" dirty="0"/>
          </a:p>
        </p:txBody>
      </p:sp>
      <p:sp>
        <p:nvSpPr>
          <p:cNvPr id="3" name="Segnaposto contenuto 2"/>
          <p:cNvSpPr>
            <a:spLocks noGrp="1"/>
          </p:cNvSpPr>
          <p:nvPr>
            <p:ph idx="1"/>
          </p:nvPr>
        </p:nvSpPr>
        <p:spPr/>
        <p:txBody>
          <a:bodyPr/>
          <a:lstStyle/>
          <a:p>
            <a:endParaRPr lang="it-IT" dirty="0"/>
          </a:p>
        </p:txBody>
      </p:sp>
      <p:sp>
        <p:nvSpPr>
          <p:cNvPr id="4" name="Ovale 3"/>
          <p:cNvSpPr/>
          <p:nvPr/>
        </p:nvSpPr>
        <p:spPr>
          <a:xfrm>
            <a:off x="2194560" y="3344091"/>
            <a:ext cx="1319347" cy="16720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Ovale 4"/>
          <p:cNvSpPr/>
          <p:nvPr/>
        </p:nvSpPr>
        <p:spPr>
          <a:xfrm>
            <a:off x="2397033" y="4153989"/>
            <a:ext cx="914400" cy="4898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92D050"/>
              </a:solidFill>
            </a:endParaRPr>
          </a:p>
        </p:txBody>
      </p:sp>
      <p:sp>
        <p:nvSpPr>
          <p:cNvPr id="7" name="Ovale 6"/>
          <p:cNvSpPr/>
          <p:nvPr/>
        </p:nvSpPr>
        <p:spPr>
          <a:xfrm>
            <a:off x="3513906" y="2932607"/>
            <a:ext cx="1306287" cy="6629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p:cNvSpPr/>
          <p:nvPr/>
        </p:nvSpPr>
        <p:spPr>
          <a:xfrm>
            <a:off x="7929154" y="2932607"/>
            <a:ext cx="1619794" cy="24427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Ovale 9"/>
          <p:cNvSpPr/>
          <p:nvPr/>
        </p:nvSpPr>
        <p:spPr>
          <a:xfrm>
            <a:off x="9065622" y="3344091"/>
            <a:ext cx="1384663"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p:cNvSpPr/>
          <p:nvPr/>
        </p:nvSpPr>
        <p:spPr>
          <a:xfrm>
            <a:off x="8739051" y="4447897"/>
            <a:ext cx="1476102" cy="5682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1450207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solidFill>
                  <a:schemeClr val="accent5">
                    <a:lumMod val="75000"/>
                  </a:schemeClr>
                </a:solidFill>
              </a:rPr>
              <a:t>Mettiamoci alla prova</a:t>
            </a:r>
            <a:endParaRPr lang="it-IT" dirty="0">
              <a:solidFill>
                <a:schemeClr val="accent5">
                  <a:lumMod val="75000"/>
                </a:schemeClr>
              </a:solidFill>
            </a:endParaRPr>
          </a:p>
        </p:txBody>
      </p:sp>
      <p:sp>
        <p:nvSpPr>
          <p:cNvPr id="3" name="Segnaposto contenuto 2"/>
          <p:cNvSpPr>
            <a:spLocks noGrp="1"/>
          </p:cNvSpPr>
          <p:nvPr>
            <p:ph idx="1"/>
          </p:nvPr>
        </p:nvSpPr>
        <p:spPr/>
        <p:txBody>
          <a:bodyPr/>
          <a:lstStyle/>
          <a:p>
            <a:endParaRPr lang="it-IT" i="1" dirty="0"/>
          </a:p>
          <a:p>
            <a:endParaRPr lang="it-IT" i="1" dirty="0" smtClean="0"/>
          </a:p>
          <a:p>
            <a:endParaRPr lang="it-IT" i="1" dirty="0"/>
          </a:p>
          <a:p>
            <a:endParaRPr lang="it-IT" i="1" dirty="0" smtClean="0"/>
          </a:p>
          <a:p>
            <a:pPr marL="0" indent="0" algn="ctr">
              <a:buNone/>
            </a:pPr>
            <a:endParaRPr lang="it-IT" i="1" dirty="0" smtClean="0"/>
          </a:p>
          <a:p>
            <a:pPr marL="0" indent="0" algn="ctr">
              <a:buNone/>
            </a:pPr>
            <a:r>
              <a:rPr lang="it-IT" i="1" dirty="0" smtClean="0"/>
              <a:t>A seguire… Risposte </a:t>
            </a:r>
            <a:r>
              <a:rPr lang="it-IT" i="1" dirty="0"/>
              <a:t>corrette e spiegazione</a:t>
            </a:r>
            <a:endParaRPr lang="it-IT" dirty="0"/>
          </a:p>
          <a:p>
            <a:endParaRPr lang="it-IT" dirty="0"/>
          </a:p>
        </p:txBody>
      </p:sp>
      <p:pic>
        <p:nvPicPr>
          <p:cNvPr id="4" name="Immagine 3"/>
          <p:cNvPicPr>
            <a:picLocks noChangeAspect="1"/>
          </p:cNvPicPr>
          <p:nvPr/>
        </p:nvPicPr>
        <p:blipFill>
          <a:blip r:embed="rId2"/>
          <a:stretch>
            <a:fillRect/>
          </a:stretch>
        </p:blipFill>
        <p:spPr>
          <a:xfrm>
            <a:off x="5232296" y="2958846"/>
            <a:ext cx="2028825" cy="2247900"/>
          </a:xfrm>
          <a:prstGeom prst="rect">
            <a:avLst/>
          </a:prstGeom>
        </p:spPr>
      </p:pic>
    </p:spTree>
    <p:extLst>
      <p:ext uri="{BB962C8B-B14F-4D97-AF65-F5344CB8AC3E}">
        <p14:creationId xmlns:p14="http://schemas.microsoft.com/office/powerpoint/2010/main" val="39337141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Relazione d’ordine</a:t>
            </a:r>
            <a:endParaRPr lang="it-IT" dirty="0"/>
          </a:p>
        </p:txBody>
      </p:sp>
      <p:sp>
        <p:nvSpPr>
          <p:cNvPr id="3" name="Segnaposto contenuto 2"/>
          <p:cNvSpPr>
            <a:spLocks noGrp="1"/>
          </p:cNvSpPr>
          <p:nvPr>
            <p:ph idx="1"/>
          </p:nvPr>
        </p:nvSpPr>
        <p:spPr/>
        <p:txBody>
          <a:bodyPr/>
          <a:lstStyle/>
          <a:p>
            <a:pPr marL="0" indent="0">
              <a:buNone/>
            </a:pPr>
            <a:r>
              <a:rPr lang="it-IT" dirty="0" smtClean="0"/>
              <a:t>Una relazione d’ordine è  relazione tra due elementi di un insieme A tale che , comunque si scelgano </a:t>
            </a:r>
            <a:r>
              <a:rPr lang="it-IT" dirty="0" err="1" smtClean="0"/>
              <a:t>a,b,c</a:t>
            </a:r>
            <a:r>
              <a:rPr lang="it-IT" dirty="0" smtClean="0"/>
              <a:t> appartenenti ad A, valgono le seguenti proprietà :</a:t>
            </a:r>
          </a:p>
          <a:p>
            <a:r>
              <a:rPr lang="it-IT" dirty="0" smtClean="0"/>
              <a:t>a ≤ a</a:t>
            </a:r>
          </a:p>
          <a:p>
            <a:r>
              <a:rPr lang="it-IT" dirty="0" smtClean="0"/>
              <a:t>a ≤ b  e  b ≤ a implica  a=b</a:t>
            </a:r>
          </a:p>
          <a:p>
            <a:pPr marL="0" indent="0">
              <a:buNone/>
            </a:pPr>
            <a:r>
              <a:rPr lang="it-IT" dirty="0" smtClean="0"/>
              <a:t>a ≤ b  e  b ≤ c  implica a ≤ c.</a:t>
            </a:r>
          </a:p>
          <a:p>
            <a:pPr marL="0" indent="0">
              <a:buNone/>
            </a:pPr>
            <a:endParaRPr lang="it-IT" dirty="0"/>
          </a:p>
          <a:p>
            <a:pPr marL="0" indent="0">
              <a:buNone/>
            </a:pPr>
            <a:r>
              <a:rPr lang="it-IT" dirty="0" smtClean="0"/>
              <a:t>Quando si incontra una frase del tipo  « a è maggiore o uguale a b « la si può sostituire con  « b è minore o uguale di a «</a:t>
            </a:r>
          </a:p>
          <a:p>
            <a:endParaRPr lang="it-IT" dirty="0" smtClean="0"/>
          </a:p>
          <a:p>
            <a:pPr marL="0" indent="0">
              <a:buNone/>
            </a:pPr>
            <a:endParaRPr lang="it-IT" dirty="0"/>
          </a:p>
          <a:p>
            <a:pPr marL="0" indent="0">
              <a:buNone/>
            </a:pPr>
            <a:endParaRPr lang="it-IT" dirty="0"/>
          </a:p>
        </p:txBody>
      </p:sp>
    </p:spTree>
    <p:extLst>
      <p:ext uri="{BB962C8B-B14F-4D97-AF65-F5344CB8AC3E}">
        <p14:creationId xmlns:p14="http://schemas.microsoft.com/office/powerpoint/2010/main" val="741045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251678" y="1596974"/>
            <a:ext cx="10178322" cy="3593591"/>
          </a:xfrm>
        </p:spPr>
        <p:txBody>
          <a:bodyPr>
            <a:normAutofit/>
          </a:bodyPr>
          <a:lstStyle/>
          <a:p>
            <a:pPr marL="0" indent="0">
              <a:buNone/>
            </a:pPr>
            <a:endParaRPr lang="it-IT" sz="2400" dirty="0"/>
          </a:p>
          <a:p>
            <a:pPr marL="0" indent="0">
              <a:buNone/>
            </a:pPr>
            <a:r>
              <a:rPr lang="it-IT" sz="2400" dirty="0" smtClean="0"/>
              <a:t>Esempio:</a:t>
            </a:r>
          </a:p>
          <a:p>
            <a:pPr marL="0" indent="0">
              <a:buNone/>
            </a:pPr>
            <a:r>
              <a:rPr lang="it-IT" sz="2400" dirty="0" smtClean="0"/>
              <a:t>Giovanni è più vecchio di Carlo; Lorenzo è più vecchio di Mario; Maio è più giovane d Alessandro; Carlo ed Alessandro sono gemelli. Sulla base delle precedenti si può affermare che…</a:t>
            </a:r>
          </a:p>
          <a:p>
            <a:pPr marL="0" indent="0">
              <a:buNone/>
            </a:pPr>
            <a:r>
              <a:rPr lang="it-IT" sz="2400" dirty="0" smtClean="0"/>
              <a:t>Sia G l’età di Giovanni, C quella di Carlo e così via..</a:t>
            </a:r>
          </a:p>
          <a:p>
            <a:pPr marL="0" indent="0">
              <a:buNone/>
            </a:pPr>
            <a:r>
              <a:rPr lang="it-IT" sz="2400" dirty="0" smtClean="0"/>
              <a:t>Dunque G &gt; C = A &gt; M   per cui  G &gt; M.</a:t>
            </a:r>
          </a:p>
        </p:txBody>
      </p:sp>
      <p:sp>
        <p:nvSpPr>
          <p:cNvPr id="4" name="Rettangolo 3"/>
          <p:cNvSpPr/>
          <p:nvPr/>
        </p:nvSpPr>
        <p:spPr>
          <a:xfrm flipH="1">
            <a:off x="1097280" y="3662595"/>
            <a:ext cx="45719" cy="45719"/>
          </a:xfrm>
          <a:prstGeom prst="rect">
            <a:avLst/>
          </a:prstGeom>
          <a:noFill/>
          <a:ln w="57150">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spTree>
    <p:extLst>
      <p:ext uri="{BB962C8B-B14F-4D97-AF65-F5344CB8AC3E}">
        <p14:creationId xmlns:p14="http://schemas.microsoft.com/office/powerpoint/2010/main" val="227854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382306" y="1345475"/>
            <a:ext cx="10178322" cy="3593591"/>
          </a:xfrm>
        </p:spPr>
        <p:txBody>
          <a:bodyPr>
            <a:normAutofit fontScale="92500" lnSpcReduction="10000"/>
          </a:bodyPr>
          <a:lstStyle/>
          <a:p>
            <a:pPr marL="457200" indent="-457200">
              <a:buAutoNum type="arabicParenR"/>
            </a:pPr>
            <a:r>
              <a:rPr lang="it-IT" dirty="0" smtClean="0"/>
              <a:t>Completare la successione numerica   360, 72, 18, 6 .</a:t>
            </a:r>
          </a:p>
          <a:p>
            <a:pPr marL="457200" indent="-457200">
              <a:buAutoNum type="arabicParenR"/>
            </a:pPr>
            <a:endParaRPr lang="it-IT" dirty="0"/>
          </a:p>
          <a:p>
            <a:pPr marL="457200" indent="-457200">
              <a:buAutoNum type="arabicParenR"/>
            </a:pPr>
            <a:r>
              <a:rPr lang="it-IT" dirty="0" smtClean="0"/>
              <a:t>Individua tra quelli sotto riportati il numero mancante nella serie  51 , 49, 45, 37 .</a:t>
            </a:r>
          </a:p>
          <a:p>
            <a:pPr marL="457200" indent="-457200">
              <a:buAutoNum type="arabicParenR"/>
            </a:pPr>
            <a:endParaRPr lang="it-IT" dirty="0"/>
          </a:p>
          <a:p>
            <a:pPr marL="457200" indent="-457200">
              <a:buAutoNum type="arabicParenR"/>
            </a:pPr>
            <a:r>
              <a:rPr lang="it-IT" dirty="0" smtClean="0"/>
              <a:t>Quale tra le seguenti coppie RS, QS, RU, SW, PV,  completa la seguente serie   CZ,  FY,  IX, LW, OV ?  ( alfabeto internazionale )</a:t>
            </a:r>
          </a:p>
          <a:p>
            <a:pPr marL="457200" indent="-457200">
              <a:buFont typeface="Arial" panose="020B0604020202020204" pitchFamily="34" charset="0"/>
              <a:buAutoNum type="arabicParenR"/>
            </a:pPr>
            <a:r>
              <a:rPr lang="it-IT" dirty="0" smtClean="0"/>
              <a:t>Pescatori tarantini, Pescatori biondi, Pescatori con più di 32 anni. </a:t>
            </a:r>
            <a:r>
              <a:rPr lang="it-IT" dirty="0"/>
              <a:t>Individuare il diagramma che soddisfa la relazione insiemistica  esistente tra i tre insiemi dati</a:t>
            </a:r>
            <a:r>
              <a:rPr lang="it-IT" dirty="0" smtClean="0"/>
              <a:t>.</a:t>
            </a:r>
          </a:p>
          <a:p>
            <a:pPr marL="457200" indent="-457200">
              <a:buFont typeface="Arial" panose="020B0604020202020204" pitchFamily="34" charset="0"/>
              <a:buAutoNum type="arabicParenR"/>
            </a:pPr>
            <a:r>
              <a:rPr lang="it-IT" dirty="0" smtClean="0"/>
              <a:t> K viene prima di C ; Y viene prima di C; C viene prima di D; K viene prima di Y, qual è l’ordine corretto delle lettere?</a:t>
            </a:r>
            <a:endParaRPr lang="it-IT" dirty="0"/>
          </a:p>
          <a:p>
            <a:pPr marL="457200" indent="-457200">
              <a:buAutoNum type="arabicParenR"/>
            </a:pPr>
            <a:endParaRPr lang="it-IT" dirty="0" smtClean="0"/>
          </a:p>
        </p:txBody>
      </p:sp>
    </p:spTree>
    <p:extLst>
      <p:ext uri="{BB962C8B-B14F-4D97-AF65-F5344CB8AC3E}">
        <p14:creationId xmlns:p14="http://schemas.microsoft.com/office/powerpoint/2010/main" val="40204910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dirty="0" smtClean="0"/>
              <a:t>6)In una scuola gli studenti sono stati divisi in tre gruppi di studio rispettivamente composti di  11, 14, 25 studenti. 15 fanno parte di uno stesso gruppo, 10 contemporaneamente di due gruppi. Quanti studenti fanno parte i tutti e tre i gruppi?</a:t>
            </a:r>
            <a:endParaRPr lang="it-IT" dirty="0"/>
          </a:p>
          <a:p>
            <a:pPr marL="0" indent="0">
              <a:buNone/>
            </a:pPr>
            <a:r>
              <a:rPr lang="it-IT" smtClean="0"/>
              <a:t>7)</a:t>
            </a:r>
            <a:endParaRPr lang="it-IT" dirty="0"/>
          </a:p>
        </p:txBody>
      </p:sp>
    </p:spTree>
    <p:extLst>
      <p:ext uri="{BB962C8B-B14F-4D97-AF65-F5344CB8AC3E}">
        <p14:creationId xmlns:p14="http://schemas.microsoft.com/office/powerpoint/2010/main" val="4576976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Logica </a:t>
            </a:r>
            <a:r>
              <a:rPr lang="it-IT" dirty="0" err="1" smtClean="0"/>
              <a:t>concatenativa</a:t>
            </a:r>
            <a:endParaRPr lang="it-IT" dirty="0"/>
          </a:p>
        </p:txBody>
      </p:sp>
      <p:sp>
        <p:nvSpPr>
          <p:cNvPr id="3" name="Segnaposto contenuto 2"/>
          <p:cNvSpPr>
            <a:spLocks noGrp="1"/>
          </p:cNvSpPr>
          <p:nvPr>
            <p:ph idx="1"/>
          </p:nvPr>
        </p:nvSpPr>
        <p:spPr/>
        <p:txBody>
          <a:bodyPr>
            <a:normAutofit/>
          </a:bodyPr>
          <a:lstStyle/>
          <a:p>
            <a:pPr marL="0" indent="0">
              <a:buNone/>
            </a:pPr>
            <a:r>
              <a:rPr lang="it-IT" sz="2400" dirty="0"/>
              <a:t>Nei problemi di questo tipo vengono presentate delle proposizioni che devono essere soddisfatte dalla soluzione richiesta. Dalle proposizioni in premessa si possono escludere le varie opzioni (soluzione per esclusione delle risposte errate) oppure direttamente alla soluzione desiderata. </a:t>
            </a:r>
          </a:p>
        </p:txBody>
      </p:sp>
    </p:spTree>
    <p:extLst>
      <p:ext uri="{BB962C8B-B14F-4D97-AF65-F5344CB8AC3E}">
        <p14:creationId xmlns:p14="http://schemas.microsoft.com/office/powerpoint/2010/main" val="23690409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Logica </a:t>
            </a:r>
            <a:r>
              <a:rPr lang="it-IT" dirty="0" err="1" smtClean="0"/>
              <a:t>concatenativa</a:t>
            </a:r>
            <a:endParaRPr lang="it-IT" dirty="0"/>
          </a:p>
        </p:txBody>
      </p:sp>
      <p:sp>
        <p:nvSpPr>
          <p:cNvPr id="3" name="Segnaposto contenuto 2"/>
          <p:cNvSpPr>
            <a:spLocks noGrp="1"/>
          </p:cNvSpPr>
          <p:nvPr>
            <p:ph idx="1"/>
          </p:nvPr>
        </p:nvSpPr>
        <p:spPr>
          <a:xfrm>
            <a:off x="1251678" y="1293224"/>
            <a:ext cx="10178322" cy="3593591"/>
          </a:xfrm>
        </p:spPr>
        <p:txBody>
          <a:bodyPr>
            <a:normAutofit/>
          </a:bodyPr>
          <a:lstStyle/>
          <a:p>
            <a:r>
              <a:rPr lang="it-IT" dirty="0"/>
              <a:t>Delle società Alpha, Beta e Gamma almeno due sono Lussemburghesi, sapendo che se Alpha è lussemburghese anche Beta lo è e che se Gamma è lussemburghese anche Alpha lo è  e che tra Beta e Gamma almeno una non è lussemburghese, si può dedurre che:</a:t>
            </a:r>
          </a:p>
          <a:p>
            <a:pPr marL="0" indent="0">
              <a:buNone/>
            </a:pPr>
            <a:r>
              <a:rPr lang="it-IT" dirty="0"/>
              <a:t>-	Alpha, Beta e Gamma sono lussemburghesi;</a:t>
            </a:r>
          </a:p>
          <a:p>
            <a:pPr marL="0" indent="0">
              <a:buNone/>
            </a:pPr>
            <a:r>
              <a:rPr lang="it-IT" dirty="0"/>
              <a:t>-	Gamma è lussemburghese e Beta no;</a:t>
            </a:r>
          </a:p>
          <a:p>
            <a:pPr marL="0" indent="0">
              <a:buNone/>
            </a:pPr>
            <a:r>
              <a:rPr lang="it-IT" dirty="0"/>
              <a:t>-	Alpha non è lussemburghese e Beta si;</a:t>
            </a:r>
          </a:p>
          <a:p>
            <a:pPr marL="0" indent="0">
              <a:buNone/>
            </a:pPr>
            <a:r>
              <a:rPr lang="it-IT" dirty="0"/>
              <a:t>-	Alpha e Gamma sono lussemburghesi;</a:t>
            </a:r>
          </a:p>
          <a:p>
            <a:pPr marL="0" indent="0">
              <a:buNone/>
            </a:pPr>
            <a:r>
              <a:rPr lang="it-IT" dirty="0"/>
              <a:t>-	Gamma non è lussemburghese e Beta si.</a:t>
            </a:r>
          </a:p>
          <a:p>
            <a:endParaRPr lang="it-IT" dirty="0"/>
          </a:p>
        </p:txBody>
      </p:sp>
      <p:graphicFrame>
        <p:nvGraphicFramePr>
          <p:cNvPr id="6" name="Tabella 5"/>
          <p:cNvGraphicFramePr>
            <a:graphicFrameLocks noGrp="1"/>
          </p:cNvGraphicFramePr>
          <p:nvPr>
            <p:extLst>
              <p:ext uri="{D42A27DB-BD31-4B8C-83A1-F6EECF244321}">
                <p14:modId xmlns:p14="http://schemas.microsoft.com/office/powerpoint/2010/main" val="1250930422"/>
              </p:ext>
            </p:extLst>
          </p:nvPr>
        </p:nvGraphicFramePr>
        <p:xfrm>
          <a:off x="2290806" y="4676504"/>
          <a:ext cx="6892382" cy="796834"/>
        </p:xfrm>
        <a:graphic>
          <a:graphicData uri="http://schemas.openxmlformats.org/drawingml/2006/table">
            <a:tbl>
              <a:tblPr firstRow="1" firstCol="1" bandRow="1">
                <a:tableStyleId>{5C22544A-7EE6-4342-B048-85BDC9FD1C3A}</a:tableStyleId>
              </a:tblPr>
              <a:tblGrid>
                <a:gridCol w="2297222">
                  <a:extLst>
                    <a:ext uri="{9D8B030D-6E8A-4147-A177-3AD203B41FA5}">
                      <a16:colId xmlns:a16="http://schemas.microsoft.com/office/drawing/2014/main" xmlns="" val="1643885064"/>
                    </a:ext>
                  </a:extLst>
                </a:gridCol>
                <a:gridCol w="2297222">
                  <a:extLst>
                    <a:ext uri="{9D8B030D-6E8A-4147-A177-3AD203B41FA5}">
                      <a16:colId xmlns:a16="http://schemas.microsoft.com/office/drawing/2014/main" xmlns="" val="3483530648"/>
                    </a:ext>
                  </a:extLst>
                </a:gridCol>
                <a:gridCol w="2297938">
                  <a:extLst>
                    <a:ext uri="{9D8B030D-6E8A-4147-A177-3AD203B41FA5}">
                      <a16:colId xmlns:a16="http://schemas.microsoft.com/office/drawing/2014/main" xmlns="" val="3113344897"/>
                    </a:ext>
                  </a:extLst>
                </a:gridCol>
              </a:tblGrid>
              <a:tr h="398417">
                <a:tc>
                  <a:txBody>
                    <a:bodyPr/>
                    <a:lstStyle/>
                    <a:p>
                      <a:pPr>
                        <a:lnSpc>
                          <a:spcPct val="107000"/>
                        </a:lnSpc>
                        <a:spcAft>
                          <a:spcPts val="0"/>
                        </a:spcAft>
                      </a:pPr>
                      <a:r>
                        <a:rPr lang="it-IT" sz="1100">
                          <a:effectLst/>
                        </a:rPr>
                        <a:t>Alpha </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dirty="0">
                          <a:effectLst/>
                        </a:rPr>
                        <a:t>Beta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dirty="0">
                          <a:effectLst/>
                        </a:rPr>
                        <a:t>Gamma</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3111494436"/>
                  </a:ext>
                </a:extLst>
              </a:tr>
              <a:tr h="398417">
                <a:tc>
                  <a:txBody>
                    <a:bodyPr/>
                    <a:lstStyle/>
                    <a:p>
                      <a:pPr>
                        <a:lnSpc>
                          <a:spcPct val="107000"/>
                        </a:lnSpc>
                        <a:spcAft>
                          <a:spcPts val="0"/>
                        </a:spcAft>
                      </a:pPr>
                      <a:r>
                        <a:rPr lang="it-IT" sz="1100">
                          <a:effectLst/>
                        </a:rPr>
                        <a:t> </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a:effectLst/>
                        </a:rPr>
                        <a:t> </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t-IT" sz="1100" dirty="0">
                          <a:effectLst/>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4173348945"/>
                  </a:ext>
                </a:extLst>
              </a:tr>
            </a:tbl>
          </a:graphicData>
        </a:graphic>
      </p:graphicFrame>
      <p:sp>
        <p:nvSpPr>
          <p:cNvPr id="7" name="Rettangolo 6"/>
          <p:cNvSpPr/>
          <p:nvPr/>
        </p:nvSpPr>
        <p:spPr>
          <a:xfrm>
            <a:off x="2486298" y="5473338"/>
            <a:ext cx="6096000" cy="1200329"/>
          </a:xfrm>
          <a:prstGeom prst="rect">
            <a:avLst/>
          </a:prstGeom>
        </p:spPr>
        <p:txBody>
          <a:bodyPr>
            <a:spAutoFit/>
          </a:bodyPr>
          <a:lstStyle/>
          <a:p>
            <a:r>
              <a:rPr lang="it-IT" dirty="0"/>
              <a:t>Allora per ipotesi se Gamma è lussemburghese, lo è anche A e quindi anche B. FALSO</a:t>
            </a:r>
          </a:p>
          <a:p>
            <a:r>
              <a:rPr lang="it-IT" dirty="0"/>
              <a:t>Quindi Gamma è non </a:t>
            </a:r>
            <a:r>
              <a:rPr lang="it-IT" dirty="0" err="1"/>
              <a:t>Lussemb</a:t>
            </a:r>
            <a:r>
              <a:rPr lang="it-IT" dirty="0"/>
              <a:t>. E dunque le due lussemburghesi son A e B.</a:t>
            </a:r>
          </a:p>
        </p:txBody>
      </p:sp>
    </p:spTree>
    <p:extLst>
      <p:ext uri="{BB962C8B-B14F-4D97-AF65-F5344CB8AC3E}">
        <p14:creationId xmlns:p14="http://schemas.microsoft.com/office/powerpoint/2010/main" val="354738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Logica </a:t>
            </a:r>
            <a:r>
              <a:rPr lang="it-IT" dirty="0" err="1" smtClean="0"/>
              <a:t>concatenativa</a:t>
            </a:r>
            <a:endParaRPr lang="it-IT" dirty="0"/>
          </a:p>
        </p:txBody>
      </p:sp>
      <p:sp>
        <p:nvSpPr>
          <p:cNvPr id="3" name="Segnaposto contenuto 2"/>
          <p:cNvSpPr>
            <a:spLocks noGrp="1"/>
          </p:cNvSpPr>
          <p:nvPr>
            <p:ph idx="1"/>
          </p:nvPr>
        </p:nvSpPr>
        <p:spPr>
          <a:xfrm>
            <a:off x="1251678" y="1332411"/>
            <a:ext cx="10178322" cy="4547181"/>
          </a:xfrm>
        </p:spPr>
        <p:txBody>
          <a:bodyPr>
            <a:normAutofit fontScale="77500" lnSpcReduction="20000"/>
          </a:bodyPr>
          <a:lstStyle/>
          <a:p>
            <a:pPr marL="0" indent="0">
              <a:buNone/>
            </a:pPr>
            <a:r>
              <a:rPr lang="it-IT" dirty="0"/>
              <a:t>Es. 2</a:t>
            </a:r>
          </a:p>
          <a:p>
            <a:pPr marL="0" indent="0">
              <a:buNone/>
            </a:pPr>
            <a:r>
              <a:rPr lang="it-IT" dirty="0"/>
              <a:t>Andrea è indeciso circa quale libro </a:t>
            </a:r>
            <a:r>
              <a:rPr lang="it-IT" dirty="0" smtClean="0"/>
              <a:t>comperare tra 4 preferiti. I libri sono: un giallo, un manuale, un romanzo e un libro di fantascienza. Gli autori sono Rivoli, Giorgi, </a:t>
            </a:r>
            <a:r>
              <a:rPr lang="it-IT" dirty="0" err="1" smtClean="0"/>
              <a:t>Benassi</a:t>
            </a:r>
            <a:r>
              <a:rPr lang="it-IT" dirty="0" smtClean="0"/>
              <a:t>, Howard non necessariamente in questo ordine. Gli editori sono Rizzoli, Cortina, Mondadori e Bompiani, non necessariamente in questo ordine. Sappiamo che: </a:t>
            </a:r>
          </a:p>
          <a:p>
            <a:pPr marL="457200" indent="-457200">
              <a:buAutoNum type="alphaLcParenR"/>
            </a:pPr>
            <a:r>
              <a:rPr lang="it-IT" dirty="0" smtClean="0"/>
              <a:t>Il libro di Rivoli è edito da Rizzoli;</a:t>
            </a:r>
          </a:p>
          <a:p>
            <a:pPr marL="457200" indent="-457200">
              <a:buAutoNum type="alphaLcParenR"/>
            </a:pPr>
            <a:r>
              <a:rPr lang="it-IT" dirty="0" smtClean="0"/>
              <a:t>Il manuale è edito da Cortina;</a:t>
            </a:r>
          </a:p>
          <a:p>
            <a:pPr marL="457200" indent="-457200">
              <a:buAutoNum type="alphaLcParenR"/>
            </a:pPr>
            <a:r>
              <a:rPr lang="it-IT" dirty="0" smtClean="0"/>
              <a:t>Il libro di fantascienza è di </a:t>
            </a:r>
            <a:r>
              <a:rPr lang="it-IT" dirty="0" err="1" smtClean="0"/>
              <a:t>Benassi</a:t>
            </a:r>
            <a:r>
              <a:rPr lang="it-IT" dirty="0" smtClean="0"/>
              <a:t> e non è edito da Bompiani</a:t>
            </a:r>
          </a:p>
          <a:p>
            <a:pPr marL="457200" indent="-457200">
              <a:buAutoNum type="alphaLcParenR"/>
            </a:pPr>
            <a:r>
              <a:rPr lang="it-IT" dirty="0" smtClean="0"/>
              <a:t>Il romanzo è di Howard</a:t>
            </a:r>
          </a:p>
          <a:p>
            <a:pPr marL="0" indent="0">
              <a:buNone/>
            </a:pPr>
            <a:r>
              <a:rPr lang="it-IT" dirty="0" smtClean="0"/>
              <a:t>Che libro ha pubblicato Mondadori?</a:t>
            </a:r>
          </a:p>
          <a:p>
            <a:pPr marL="457200" indent="-457200">
              <a:buAutoNum type="alphaLcParenR"/>
            </a:pPr>
            <a:r>
              <a:rPr lang="it-IT" dirty="0" smtClean="0"/>
              <a:t>Il romanzo</a:t>
            </a:r>
          </a:p>
          <a:p>
            <a:pPr marL="457200" indent="-457200">
              <a:buAutoNum type="alphaLcParenR"/>
            </a:pPr>
            <a:r>
              <a:rPr lang="it-IT" dirty="0" smtClean="0"/>
              <a:t>Il manuale</a:t>
            </a:r>
          </a:p>
          <a:p>
            <a:pPr marL="457200" indent="-457200">
              <a:buAutoNum type="alphaLcParenR"/>
            </a:pPr>
            <a:r>
              <a:rPr lang="it-IT" dirty="0" smtClean="0"/>
              <a:t>Il giallo</a:t>
            </a:r>
          </a:p>
          <a:p>
            <a:pPr marL="457200" indent="-457200">
              <a:buAutoNum type="alphaLcParenR"/>
            </a:pPr>
            <a:r>
              <a:rPr lang="it-IT" dirty="0" smtClean="0"/>
              <a:t>Il libro di Rivoli</a:t>
            </a:r>
          </a:p>
          <a:p>
            <a:pPr marL="457200" indent="-457200">
              <a:buAutoNum type="alphaLcParenR"/>
            </a:pPr>
            <a:r>
              <a:rPr lang="it-IT" dirty="0" smtClean="0"/>
              <a:t>Il libro di Fantascienza</a:t>
            </a:r>
          </a:p>
          <a:p>
            <a:pPr marL="0" indent="0">
              <a:buNone/>
            </a:pPr>
            <a:endParaRPr lang="it-IT" dirty="0"/>
          </a:p>
          <a:p>
            <a:pPr marL="0" indent="0">
              <a:buNone/>
            </a:pPr>
            <a:endParaRPr lang="it-IT" dirty="0"/>
          </a:p>
        </p:txBody>
      </p:sp>
      <p:sp>
        <p:nvSpPr>
          <p:cNvPr id="4" name="Rettangolo 3"/>
          <p:cNvSpPr/>
          <p:nvPr/>
        </p:nvSpPr>
        <p:spPr>
          <a:xfrm>
            <a:off x="1626592" y="5195229"/>
            <a:ext cx="2534194" cy="300446"/>
          </a:xfrm>
          <a:prstGeom prst="rect">
            <a:avLst/>
          </a:prstGeom>
          <a:no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graphicFrame>
        <p:nvGraphicFramePr>
          <p:cNvPr id="5" name="Tabella 4"/>
          <p:cNvGraphicFramePr>
            <a:graphicFrameLocks noGrp="1"/>
          </p:cNvGraphicFramePr>
          <p:nvPr>
            <p:extLst>
              <p:ext uri="{D42A27DB-BD31-4B8C-83A1-F6EECF244321}">
                <p14:modId xmlns:p14="http://schemas.microsoft.com/office/powerpoint/2010/main" val="1776938446"/>
              </p:ext>
            </p:extLst>
          </p:nvPr>
        </p:nvGraphicFramePr>
        <p:xfrm>
          <a:off x="3558049" y="4099125"/>
          <a:ext cx="8128000" cy="11125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xmlns="" val="2506602065"/>
                    </a:ext>
                  </a:extLst>
                </a:gridCol>
                <a:gridCol w="2032000">
                  <a:extLst>
                    <a:ext uri="{9D8B030D-6E8A-4147-A177-3AD203B41FA5}">
                      <a16:colId xmlns:a16="http://schemas.microsoft.com/office/drawing/2014/main" xmlns="" val="4087741120"/>
                    </a:ext>
                  </a:extLst>
                </a:gridCol>
                <a:gridCol w="2032000">
                  <a:extLst>
                    <a:ext uri="{9D8B030D-6E8A-4147-A177-3AD203B41FA5}">
                      <a16:colId xmlns:a16="http://schemas.microsoft.com/office/drawing/2014/main" xmlns="" val="2457765989"/>
                    </a:ext>
                  </a:extLst>
                </a:gridCol>
                <a:gridCol w="2032000">
                  <a:extLst>
                    <a:ext uri="{9D8B030D-6E8A-4147-A177-3AD203B41FA5}">
                      <a16:colId xmlns:a16="http://schemas.microsoft.com/office/drawing/2014/main" xmlns="" val="3499275057"/>
                    </a:ext>
                  </a:extLst>
                </a:gridCol>
              </a:tblGrid>
              <a:tr h="370840">
                <a:tc>
                  <a:txBody>
                    <a:bodyPr/>
                    <a:lstStyle/>
                    <a:p>
                      <a:r>
                        <a:rPr lang="it-IT" dirty="0" smtClean="0"/>
                        <a:t>Giallo</a:t>
                      </a:r>
                      <a:endParaRPr lang="it-IT" dirty="0"/>
                    </a:p>
                  </a:txBody>
                  <a:tcPr/>
                </a:tc>
                <a:tc>
                  <a:txBody>
                    <a:bodyPr/>
                    <a:lstStyle/>
                    <a:p>
                      <a:r>
                        <a:rPr lang="it-IT" dirty="0" smtClean="0"/>
                        <a:t>Manuale</a:t>
                      </a:r>
                      <a:endParaRPr lang="it-IT" dirty="0"/>
                    </a:p>
                  </a:txBody>
                  <a:tcPr/>
                </a:tc>
                <a:tc>
                  <a:txBody>
                    <a:bodyPr/>
                    <a:lstStyle/>
                    <a:p>
                      <a:r>
                        <a:rPr lang="it-IT" dirty="0" smtClean="0"/>
                        <a:t>Romanzo</a:t>
                      </a:r>
                      <a:endParaRPr lang="it-IT" dirty="0"/>
                    </a:p>
                  </a:txBody>
                  <a:tcPr/>
                </a:tc>
                <a:tc>
                  <a:txBody>
                    <a:bodyPr/>
                    <a:lstStyle/>
                    <a:p>
                      <a:r>
                        <a:rPr lang="it-IT" dirty="0" smtClean="0"/>
                        <a:t>Fantascienza</a:t>
                      </a:r>
                      <a:endParaRPr lang="it-IT" dirty="0"/>
                    </a:p>
                  </a:txBody>
                  <a:tcPr/>
                </a:tc>
                <a:extLst>
                  <a:ext uri="{0D108BD9-81ED-4DB2-BD59-A6C34878D82A}">
                    <a16:rowId xmlns:a16="http://schemas.microsoft.com/office/drawing/2014/main" xmlns="" val="627822749"/>
                  </a:ext>
                </a:extLst>
              </a:tr>
              <a:tr h="370840">
                <a:tc>
                  <a:txBody>
                    <a:bodyPr/>
                    <a:lstStyle/>
                    <a:p>
                      <a:endParaRPr lang="it-IT" dirty="0"/>
                    </a:p>
                  </a:txBody>
                  <a:tcPr/>
                </a:tc>
                <a:tc>
                  <a:txBody>
                    <a:bodyPr/>
                    <a:lstStyle/>
                    <a:p>
                      <a:endParaRPr lang="it-IT" dirty="0"/>
                    </a:p>
                  </a:txBody>
                  <a:tcPr/>
                </a:tc>
                <a:tc>
                  <a:txBody>
                    <a:bodyPr/>
                    <a:lstStyle/>
                    <a:p>
                      <a:endParaRPr lang="it-IT"/>
                    </a:p>
                  </a:txBody>
                  <a:tcPr/>
                </a:tc>
                <a:tc>
                  <a:txBody>
                    <a:bodyPr/>
                    <a:lstStyle/>
                    <a:p>
                      <a:endParaRPr lang="it-IT"/>
                    </a:p>
                  </a:txBody>
                  <a:tcPr/>
                </a:tc>
                <a:extLst>
                  <a:ext uri="{0D108BD9-81ED-4DB2-BD59-A6C34878D82A}">
                    <a16:rowId xmlns:a16="http://schemas.microsoft.com/office/drawing/2014/main" xmlns="" val="2940202492"/>
                  </a:ext>
                </a:extLst>
              </a:tr>
              <a:tr h="370840">
                <a:tc>
                  <a:txBody>
                    <a:bodyPr/>
                    <a:lstStyle/>
                    <a:p>
                      <a:endParaRPr lang="it-IT"/>
                    </a:p>
                  </a:txBody>
                  <a:tcPr/>
                </a:tc>
                <a:tc>
                  <a:txBody>
                    <a:bodyPr/>
                    <a:lstStyle/>
                    <a:p>
                      <a:endParaRPr lang="it-IT"/>
                    </a:p>
                  </a:txBody>
                  <a:tcPr/>
                </a:tc>
                <a:tc>
                  <a:txBody>
                    <a:bodyPr/>
                    <a:lstStyle/>
                    <a:p>
                      <a:endParaRPr lang="it-IT"/>
                    </a:p>
                  </a:txBody>
                  <a:tcPr/>
                </a:tc>
                <a:tc>
                  <a:txBody>
                    <a:bodyPr/>
                    <a:lstStyle/>
                    <a:p>
                      <a:endParaRPr lang="it-IT" dirty="0"/>
                    </a:p>
                  </a:txBody>
                  <a:tcPr/>
                </a:tc>
                <a:extLst>
                  <a:ext uri="{0D108BD9-81ED-4DB2-BD59-A6C34878D82A}">
                    <a16:rowId xmlns:a16="http://schemas.microsoft.com/office/drawing/2014/main" xmlns="" val="1311883514"/>
                  </a:ext>
                </a:extLst>
              </a:tr>
            </a:tbl>
          </a:graphicData>
        </a:graphic>
      </p:graphicFrame>
      <p:sp>
        <p:nvSpPr>
          <p:cNvPr id="6" name="CasellaDiTesto 5"/>
          <p:cNvSpPr txBox="1"/>
          <p:nvPr/>
        </p:nvSpPr>
        <p:spPr>
          <a:xfrm>
            <a:off x="5884720" y="4456565"/>
            <a:ext cx="912237" cy="369332"/>
          </a:xfrm>
          <a:prstGeom prst="rect">
            <a:avLst/>
          </a:prstGeom>
          <a:noFill/>
        </p:spPr>
        <p:txBody>
          <a:bodyPr wrap="none" rtlCol="0">
            <a:spAutoFit/>
          </a:bodyPr>
          <a:lstStyle/>
          <a:p>
            <a:r>
              <a:rPr lang="it-IT" dirty="0" smtClean="0"/>
              <a:t>Cortina</a:t>
            </a:r>
            <a:endParaRPr lang="it-IT" dirty="0"/>
          </a:p>
        </p:txBody>
      </p:sp>
      <p:sp>
        <p:nvSpPr>
          <p:cNvPr id="7" name="CasellaDiTesto 6"/>
          <p:cNvSpPr txBox="1"/>
          <p:nvPr/>
        </p:nvSpPr>
        <p:spPr>
          <a:xfrm>
            <a:off x="10058400" y="4914376"/>
            <a:ext cx="865943" cy="369332"/>
          </a:xfrm>
          <a:prstGeom prst="rect">
            <a:avLst/>
          </a:prstGeom>
          <a:noFill/>
        </p:spPr>
        <p:txBody>
          <a:bodyPr wrap="none" rtlCol="0">
            <a:spAutoFit/>
          </a:bodyPr>
          <a:lstStyle/>
          <a:p>
            <a:r>
              <a:rPr lang="it-IT" smtClean="0"/>
              <a:t>Benassi</a:t>
            </a:r>
            <a:endParaRPr lang="it-IT" dirty="0"/>
          </a:p>
        </p:txBody>
      </p:sp>
      <p:sp>
        <p:nvSpPr>
          <p:cNvPr id="8" name="CasellaDiTesto 7"/>
          <p:cNvSpPr txBox="1"/>
          <p:nvPr/>
        </p:nvSpPr>
        <p:spPr>
          <a:xfrm>
            <a:off x="7789606" y="4825897"/>
            <a:ext cx="946798" cy="369332"/>
          </a:xfrm>
          <a:prstGeom prst="rect">
            <a:avLst/>
          </a:prstGeom>
          <a:noFill/>
        </p:spPr>
        <p:txBody>
          <a:bodyPr wrap="none" rtlCol="0">
            <a:spAutoFit/>
          </a:bodyPr>
          <a:lstStyle/>
          <a:p>
            <a:r>
              <a:rPr lang="it-IT" dirty="0" smtClean="0"/>
              <a:t>Howard</a:t>
            </a:r>
            <a:endParaRPr lang="it-IT" dirty="0"/>
          </a:p>
        </p:txBody>
      </p:sp>
      <p:sp>
        <p:nvSpPr>
          <p:cNvPr id="9" name="CasellaDiTesto 8"/>
          <p:cNvSpPr txBox="1"/>
          <p:nvPr/>
        </p:nvSpPr>
        <p:spPr>
          <a:xfrm flipH="1">
            <a:off x="3779276" y="4815677"/>
            <a:ext cx="982450" cy="369332"/>
          </a:xfrm>
          <a:prstGeom prst="rect">
            <a:avLst/>
          </a:prstGeom>
          <a:noFill/>
        </p:spPr>
        <p:txBody>
          <a:bodyPr wrap="square" rtlCol="0">
            <a:spAutoFit/>
          </a:bodyPr>
          <a:lstStyle/>
          <a:p>
            <a:r>
              <a:rPr lang="it-IT" dirty="0" smtClean="0"/>
              <a:t>Rivoli</a:t>
            </a:r>
            <a:endParaRPr lang="it-IT" dirty="0"/>
          </a:p>
        </p:txBody>
      </p:sp>
      <p:sp>
        <p:nvSpPr>
          <p:cNvPr id="10" name="CasellaDiTesto 9"/>
          <p:cNvSpPr txBox="1"/>
          <p:nvPr/>
        </p:nvSpPr>
        <p:spPr>
          <a:xfrm>
            <a:off x="3841302" y="4456565"/>
            <a:ext cx="797013" cy="369332"/>
          </a:xfrm>
          <a:prstGeom prst="rect">
            <a:avLst/>
          </a:prstGeom>
          <a:noFill/>
        </p:spPr>
        <p:txBody>
          <a:bodyPr wrap="none" rtlCol="0">
            <a:spAutoFit/>
          </a:bodyPr>
          <a:lstStyle/>
          <a:p>
            <a:r>
              <a:rPr lang="it-IT" dirty="0" smtClean="0"/>
              <a:t>Rizzoli</a:t>
            </a:r>
            <a:endParaRPr lang="it-IT" dirty="0"/>
          </a:p>
        </p:txBody>
      </p:sp>
      <p:sp>
        <p:nvSpPr>
          <p:cNvPr id="11" name="Rettangolo 10"/>
          <p:cNvSpPr/>
          <p:nvPr/>
        </p:nvSpPr>
        <p:spPr>
          <a:xfrm>
            <a:off x="7838302" y="4456565"/>
            <a:ext cx="1050288" cy="369332"/>
          </a:xfrm>
          <a:prstGeom prst="rect">
            <a:avLst/>
          </a:prstGeom>
        </p:spPr>
        <p:txBody>
          <a:bodyPr wrap="none">
            <a:spAutoFit/>
          </a:bodyPr>
          <a:lstStyle/>
          <a:p>
            <a:r>
              <a:rPr lang="it-IT" dirty="0"/>
              <a:t>Bompiani</a:t>
            </a:r>
          </a:p>
        </p:txBody>
      </p:sp>
    </p:spTree>
    <p:extLst>
      <p:ext uri="{BB962C8B-B14F-4D97-AF65-F5344CB8AC3E}">
        <p14:creationId xmlns:p14="http://schemas.microsoft.com/office/powerpoint/2010/main" val="235234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Logica </a:t>
            </a:r>
            <a:r>
              <a:rPr lang="it-IT" dirty="0" err="1"/>
              <a:t>concatenativa</a:t>
            </a:r>
            <a:endParaRPr lang="it-IT" dirty="0"/>
          </a:p>
        </p:txBody>
      </p:sp>
      <p:sp>
        <p:nvSpPr>
          <p:cNvPr id="3" name="Segnaposto contenuto 2"/>
          <p:cNvSpPr>
            <a:spLocks noGrp="1"/>
          </p:cNvSpPr>
          <p:nvPr>
            <p:ph idx="1"/>
          </p:nvPr>
        </p:nvSpPr>
        <p:spPr>
          <a:xfrm>
            <a:off x="1251678" y="1586753"/>
            <a:ext cx="10178322" cy="4292839"/>
          </a:xfrm>
        </p:spPr>
        <p:txBody>
          <a:bodyPr>
            <a:normAutofit fontScale="92500" lnSpcReduction="20000"/>
          </a:bodyPr>
          <a:lstStyle/>
          <a:p>
            <a:pPr marL="0" indent="0">
              <a:buNone/>
            </a:pPr>
            <a:r>
              <a:rPr lang="it-IT" dirty="0" smtClean="0"/>
              <a:t>Nella squadra di calcio del liceo giocano Angelo, Riccardo e Aldo nei ruoli di portiere, difensore e attaccante. Inoltre si sa che</a:t>
            </a:r>
          </a:p>
          <a:p>
            <a:pPr marL="457200" indent="-457200">
              <a:buAutoNum type="alphaLcPeriod"/>
            </a:pPr>
            <a:r>
              <a:rPr lang="it-IT" dirty="0" smtClean="0"/>
              <a:t>Se Angelo è il portiere allora Riccardo è difensore</a:t>
            </a:r>
          </a:p>
          <a:p>
            <a:pPr marL="457200" indent="-457200">
              <a:buAutoNum type="alphaLcPeriod"/>
            </a:pPr>
            <a:r>
              <a:rPr lang="it-IT" dirty="0" smtClean="0"/>
              <a:t>Se Angelo è difensore allora Riccardo è attaccante</a:t>
            </a:r>
          </a:p>
          <a:p>
            <a:pPr marL="457200" indent="-457200">
              <a:buAutoNum type="alphaLcPeriod"/>
            </a:pPr>
            <a:r>
              <a:rPr lang="it-IT" dirty="0" smtClean="0"/>
              <a:t>Se Riccardo non è il portiere allora Aldo è difensore</a:t>
            </a:r>
          </a:p>
          <a:p>
            <a:pPr marL="457200" indent="-457200">
              <a:buAutoNum type="alphaLcPeriod"/>
            </a:pPr>
            <a:r>
              <a:rPr lang="it-IT" dirty="0" smtClean="0"/>
              <a:t>Se Aldo è attaccante allora Angelo è difensore.</a:t>
            </a:r>
          </a:p>
          <a:p>
            <a:pPr marL="0" indent="0">
              <a:buNone/>
            </a:pPr>
            <a:r>
              <a:rPr lang="it-IT" dirty="0" smtClean="0"/>
              <a:t>Dunque è possibile dedurre che:</a:t>
            </a:r>
          </a:p>
          <a:p>
            <a:pPr marL="457200" indent="-457200">
              <a:buFont typeface="+mj-lt"/>
              <a:buAutoNum type="alphaUcPeriod"/>
            </a:pPr>
            <a:r>
              <a:rPr lang="it-IT" dirty="0" smtClean="0"/>
              <a:t>Angelo è portiere e Riccardo </a:t>
            </a:r>
            <a:r>
              <a:rPr lang="it-IT" dirty="0" smtClean="0"/>
              <a:t>difensore</a:t>
            </a:r>
            <a:endParaRPr lang="it-IT" dirty="0" smtClean="0"/>
          </a:p>
          <a:p>
            <a:pPr marL="457200" indent="-457200">
              <a:buFont typeface="+mj-lt"/>
              <a:buAutoNum type="alphaUcPeriod"/>
            </a:pPr>
            <a:r>
              <a:rPr lang="it-IT" dirty="0" smtClean="0"/>
              <a:t>Angelo è difensore e Riccardo attaccante</a:t>
            </a:r>
          </a:p>
          <a:p>
            <a:pPr marL="457200" indent="-457200">
              <a:buFont typeface="+mj-lt"/>
              <a:buAutoNum type="alphaUcPeriod"/>
            </a:pPr>
            <a:r>
              <a:rPr lang="it-IT" dirty="0" smtClean="0"/>
              <a:t>Aldo attaccante e Angelo difensore</a:t>
            </a:r>
          </a:p>
          <a:p>
            <a:pPr marL="457200" indent="-457200">
              <a:buFont typeface="+mj-lt"/>
              <a:buAutoNum type="alphaUcPeriod"/>
            </a:pPr>
            <a:r>
              <a:rPr lang="it-IT" dirty="0" smtClean="0"/>
              <a:t>Angelo attaccante e Aldo difensore</a:t>
            </a:r>
          </a:p>
          <a:p>
            <a:pPr marL="457200" indent="-457200">
              <a:buFont typeface="+mj-lt"/>
              <a:buAutoNum type="alphaUcPeriod"/>
            </a:pPr>
            <a:r>
              <a:rPr lang="it-IT" dirty="0" smtClean="0"/>
              <a:t>Riccardo è il portiere e Angelo è il difensore</a:t>
            </a:r>
          </a:p>
          <a:p>
            <a:pPr marL="457200" indent="-457200">
              <a:buAutoNum type="alphaLcPeriod"/>
            </a:pPr>
            <a:endParaRPr lang="it-IT" dirty="0"/>
          </a:p>
        </p:txBody>
      </p:sp>
      <p:graphicFrame>
        <p:nvGraphicFramePr>
          <p:cNvPr id="4" name="Tabella 3"/>
          <p:cNvGraphicFramePr>
            <a:graphicFrameLocks noGrp="1"/>
          </p:cNvGraphicFramePr>
          <p:nvPr>
            <p:extLst>
              <p:ext uri="{D42A27DB-BD31-4B8C-83A1-F6EECF244321}">
                <p14:modId xmlns:p14="http://schemas.microsoft.com/office/powerpoint/2010/main" val="1200177564"/>
              </p:ext>
            </p:extLst>
          </p:nvPr>
        </p:nvGraphicFramePr>
        <p:xfrm>
          <a:off x="3302001" y="5931420"/>
          <a:ext cx="8127999" cy="7416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xmlns="" val="603622696"/>
                    </a:ext>
                  </a:extLst>
                </a:gridCol>
                <a:gridCol w="2709333">
                  <a:extLst>
                    <a:ext uri="{9D8B030D-6E8A-4147-A177-3AD203B41FA5}">
                      <a16:colId xmlns:a16="http://schemas.microsoft.com/office/drawing/2014/main" xmlns="" val="1087076596"/>
                    </a:ext>
                  </a:extLst>
                </a:gridCol>
                <a:gridCol w="2709333">
                  <a:extLst>
                    <a:ext uri="{9D8B030D-6E8A-4147-A177-3AD203B41FA5}">
                      <a16:colId xmlns:a16="http://schemas.microsoft.com/office/drawing/2014/main" xmlns="" val="2873646864"/>
                    </a:ext>
                  </a:extLst>
                </a:gridCol>
              </a:tblGrid>
              <a:tr h="370840">
                <a:tc>
                  <a:txBody>
                    <a:bodyPr/>
                    <a:lstStyle/>
                    <a:p>
                      <a:r>
                        <a:rPr lang="it-IT" dirty="0" smtClean="0"/>
                        <a:t>Angelo</a:t>
                      </a:r>
                      <a:endParaRPr lang="it-IT" dirty="0"/>
                    </a:p>
                  </a:txBody>
                  <a:tcPr/>
                </a:tc>
                <a:tc>
                  <a:txBody>
                    <a:bodyPr/>
                    <a:lstStyle/>
                    <a:p>
                      <a:r>
                        <a:rPr lang="it-IT" dirty="0" smtClean="0"/>
                        <a:t>Riccardo</a:t>
                      </a:r>
                      <a:endParaRPr lang="it-IT" dirty="0"/>
                    </a:p>
                  </a:txBody>
                  <a:tcPr/>
                </a:tc>
                <a:tc>
                  <a:txBody>
                    <a:bodyPr/>
                    <a:lstStyle/>
                    <a:p>
                      <a:r>
                        <a:rPr lang="it-IT" dirty="0" smtClean="0"/>
                        <a:t>Aldo</a:t>
                      </a:r>
                      <a:endParaRPr lang="it-IT" dirty="0"/>
                    </a:p>
                  </a:txBody>
                  <a:tcPr/>
                </a:tc>
                <a:extLst>
                  <a:ext uri="{0D108BD9-81ED-4DB2-BD59-A6C34878D82A}">
                    <a16:rowId xmlns:a16="http://schemas.microsoft.com/office/drawing/2014/main" xmlns="" val="116342892"/>
                  </a:ext>
                </a:extLst>
              </a:tr>
              <a:tr h="370840">
                <a:tc>
                  <a:txBody>
                    <a:bodyPr/>
                    <a:lstStyle/>
                    <a:p>
                      <a:r>
                        <a:rPr lang="it-IT" dirty="0" smtClean="0"/>
                        <a:t>Attaccante</a:t>
                      </a:r>
                      <a:endParaRPr lang="it-IT" dirty="0"/>
                    </a:p>
                  </a:txBody>
                  <a:tcPr/>
                </a:tc>
                <a:tc>
                  <a:txBody>
                    <a:bodyPr/>
                    <a:lstStyle/>
                    <a:p>
                      <a:r>
                        <a:rPr lang="it-IT" dirty="0" smtClean="0"/>
                        <a:t>d</a:t>
                      </a:r>
                      <a:endParaRPr lang="it-IT" dirty="0"/>
                    </a:p>
                  </a:txBody>
                  <a:tcPr/>
                </a:tc>
                <a:tc>
                  <a:txBody>
                    <a:bodyPr/>
                    <a:lstStyle/>
                    <a:p>
                      <a:r>
                        <a:rPr lang="it-IT" dirty="0" smtClean="0"/>
                        <a:t>p</a:t>
                      </a:r>
                      <a:endParaRPr lang="it-IT" dirty="0"/>
                    </a:p>
                  </a:txBody>
                  <a:tcPr/>
                </a:tc>
                <a:extLst>
                  <a:ext uri="{0D108BD9-81ED-4DB2-BD59-A6C34878D82A}">
                    <a16:rowId xmlns:a16="http://schemas.microsoft.com/office/drawing/2014/main" xmlns="" val="3336011474"/>
                  </a:ext>
                </a:extLst>
              </a:tr>
            </a:tbl>
          </a:graphicData>
        </a:graphic>
      </p:graphicFrame>
      <p:sp>
        <p:nvSpPr>
          <p:cNvPr id="5" name="CasellaDiTesto 4"/>
          <p:cNvSpPr txBox="1"/>
          <p:nvPr/>
        </p:nvSpPr>
        <p:spPr>
          <a:xfrm>
            <a:off x="7366000" y="2904565"/>
            <a:ext cx="3422284" cy="646331"/>
          </a:xfrm>
          <a:prstGeom prst="rect">
            <a:avLst/>
          </a:prstGeom>
          <a:noFill/>
        </p:spPr>
        <p:txBody>
          <a:bodyPr wrap="none" rtlCol="0">
            <a:spAutoFit/>
          </a:bodyPr>
          <a:lstStyle/>
          <a:p>
            <a:r>
              <a:rPr lang="it-IT" dirty="0" smtClean="0"/>
              <a:t>A(portiere) </a:t>
            </a:r>
            <a:r>
              <a:rPr lang="it-IT" dirty="0" smtClean="0">
                <a:sym typeface="Wingdings" panose="05000000000000000000" pitchFamily="2" charset="2"/>
              </a:rPr>
              <a:t>R(difensore)</a:t>
            </a:r>
          </a:p>
          <a:p>
            <a:r>
              <a:rPr lang="it-IT" dirty="0" smtClean="0">
                <a:sym typeface="Wingdings" panose="05000000000000000000" pitchFamily="2" charset="2"/>
              </a:rPr>
              <a:t>R(non portiere)Aldo (difensore)</a:t>
            </a:r>
            <a:endParaRPr lang="it-IT" dirty="0"/>
          </a:p>
        </p:txBody>
      </p:sp>
      <p:cxnSp>
        <p:nvCxnSpPr>
          <p:cNvPr id="7" name="Connettore diritto 6"/>
          <p:cNvCxnSpPr/>
          <p:nvPr/>
        </p:nvCxnSpPr>
        <p:spPr>
          <a:xfrm>
            <a:off x="8001000" y="2756647"/>
            <a:ext cx="1586753" cy="794249"/>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1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ARGOMENTI LEZIONE 2</a:t>
            </a:r>
            <a:endParaRPr lang="it-IT" dirty="0"/>
          </a:p>
        </p:txBody>
      </p:sp>
      <p:sp>
        <p:nvSpPr>
          <p:cNvPr id="3" name="Segnaposto contenuto 2"/>
          <p:cNvSpPr>
            <a:spLocks noGrp="1"/>
          </p:cNvSpPr>
          <p:nvPr>
            <p:ph idx="1"/>
          </p:nvPr>
        </p:nvSpPr>
        <p:spPr/>
        <p:txBody>
          <a:bodyPr>
            <a:normAutofit/>
          </a:bodyPr>
          <a:lstStyle/>
          <a:p>
            <a:r>
              <a:rPr lang="it-IT" dirty="0" smtClean="0"/>
              <a:t>RAGIONAMENTO LOGICO MATEMATICO : ESEMPI DI QUESITI TRATTI DA TESTI DI ALLENAMENTO O DA PROVE SVOLTE</a:t>
            </a:r>
          </a:p>
          <a:p>
            <a:r>
              <a:rPr lang="it-IT" dirty="0" smtClean="0"/>
              <a:t>Mettiamoci alla prova – soluzioni e spiegazioni</a:t>
            </a:r>
          </a:p>
          <a:p>
            <a:r>
              <a:rPr lang="it-IT" dirty="0" smtClean="0"/>
              <a:t>SUCCESSIONI NUMERICHE</a:t>
            </a:r>
          </a:p>
          <a:p>
            <a:r>
              <a:rPr lang="it-IT" dirty="0" smtClean="0"/>
              <a:t>SUCCESSIONI </a:t>
            </a:r>
            <a:r>
              <a:rPr lang="it-IT" dirty="0" err="1" smtClean="0"/>
              <a:t>DI</a:t>
            </a:r>
            <a:r>
              <a:rPr lang="it-IT" dirty="0" smtClean="0"/>
              <a:t> LETTERE</a:t>
            </a:r>
          </a:p>
          <a:p>
            <a:r>
              <a:rPr lang="it-IT" dirty="0" smtClean="0"/>
              <a:t>RELAZIONI INSIEMISTICHE E </a:t>
            </a:r>
            <a:r>
              <a:rPr lang="it-IT" dirty="0" err="1" smtClean="0"/>
              <a:t>DI</a:t>
            </a:r>
            <a:r>
              <a:rPr lang="it-IT" dirty="0" smtClean="0"/>
              <a:t> ORDINE</a:t>
            </a:r>
          </a:p>
          <a:p>
            <a:r>
              <a:rPr lang="it-IT" dirty="0" smtClean="0"/>
              <a:t>Mettiamoci </a:t>
            </a:r>
            <a:r>
              <a:rPr lang="it-IT" dirty="0"/>
              <a:t>alla prova – soluzioni e spiegazioni</a:t>
            </a:r>
          </a:p>
          <a:p>
            <a:r>
              <a:rPr lang="it-IT" dirty="0" smtClean="0"/>
              <a:t>OLTRE AI QUESITI DI LOGICA…. VEDIAMO MATEMATICA E FISICA!</a:t>
            </a:r>
            <a:endParaRPr lang="it-IT" dirty="0"/>
          </a:p>
        </p:txBody>
      </p:sp>
    </p:spTree>
    <p:extLst>
      <p:ext uri="{BB962C8B-B14F-4D97-AF65-F5344CB8AC3E}">
        <p14:creationId xmlns:p14="http://schemas.microsoft.com/office/powerpoint/2010/main" val="21477335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Proviamo insieme</a:t>
            </a:r>
            <a:endParaRPr lang="it-IT" dirty="0"/>
          </a:p>
        </p:txBody>
      </p:sp>
      <p:sp>
        <p:nvSpPr>
          <p:cNvPr id="3" name="Segnaposto contenuto 2"/>
          <p:cNvSpPr>
            <a:spLocks noGrp="1"/>
          </p:cNvSpPr>
          <p:nvPr>
            <p:ph idx="1"/>
          </p:nvPr>
        </p:nvSpPr>
        <p:spPr/>
        <p:txBody>
          <a:bodyPr>
            <a:normAutofit fontScale="92500" lnSpcReduction="20000"/>
          </a:bodyPr>
          <a:lstStyle/>
          <a:p>
            <a:pPr marL="0" indent="0">
              <a:buNone/>
            </a:pPr>
            <a:r>
              <a:rPr lang="it-IT" dirty="0"/>
              <a:t>Per la festa di Michele, Nicolò ha acquistato 50 dolci fra pain </a:t>
            </a:r>
            <a:r>
              <a:rPr lang="it-IT" dirty="0" err="1"/>
              <a:t>au</a:t>
            </a:r>
            <a:r>
              <a:rPr lang="it-IT" dirty="0"/>
              <a:t> </a:t>
            </a:r>
            <a:r>
              <a:rPr lang="it-IT" dirty="0" err="1"/>
              <a:t>chocolat</a:t>
            </a:r>
            <a:r>
              <a:rPr lang="it-IT" dirty="0"/>
              <a:t>, croissant, pain </a:t>
            </a:r>
            <a:r>
              <a:rPr lang="it-IT" dirty="0" err="1"/>
              <a:t>au</a:t>
            </a:r>
            <a:r>
              <a:rPr lang="it-IT" dirty="0"/>
              <a:t> </a:t>
            </a:r>
            <a:r>
              <a:rPr lang="it-IT" dirty="0" err="1"/>
              <a:t>raisin</a:t>
            </a:r>
            <a:r>
              <a:rPr lang="it-IT" dirty="0"/>
              <a:t> e</a:t>
            </a:r>
          </a:p>
          <a:p>
            <a:pPr marL="0" indent="0">
              <a:buNone/>
            </a:pPr>
            <a:r>
              <a:rPr lang="it-IT" dirty="0"/>
              <a:t>madeleine. 36 non sono croissant, 39 non sono madeleine e i pain </a:t>
            </a:r>
            <a:r>
              <a:rPr lang="it-IT" dirty="0" err="1"/>
              <a:t>au</a:t>
            </a:r>
            <a:r>
              <a:rPr lang="it-IT" dirty="0"/>
              <a:t> </a:t>
            </a:r>
            <a:r>
              <a:rPr lang="it-IT" dirty="0" err="1"/>
              <a:t>chocolat</a:t>
            </a:r>
            <a:r>
              <a:rPr lang="it-IT" dirty="0"/>
              <a:t> sono uno in più dei pain</a:t>
            </a:r>
          </a:p>
          <a:p>
            <a:pPr marL="0" indent="0">
              <a:buNone/>
            </a:pPr>
            <a:r>
              <a:rPr lang="it-IT" dirty="0" err="1"/>
              <a:t>au</a:t>
            </a:r>
            <a:r>
              <a:rPr lang="it-IT" dirty="0"/>
              <a:t> </a:t>
            </a:r>
            <a:r>
              <a:rPr lang="it-IT" dirty="0" err="1"/>
              <a:t>raisin</a:t>
            </a:r>
            <a:r>
              <a:rPr lang="it-IT" dirty="0"/>
              <a:t>. Quanti sono i pain </a:t>
            </a:r>
            <a:r>
              <a:rPr lang="it-IT" dirty="0" err="1"/>
              <a:t>au</a:t>
            </a:r>
            <a:r>
              <a:rPr lang="it-IT" dirty="0"/>
              <a:t> </a:t>
            </a:r>
            <a:r>
              <a:rPr lang="it-IT" dirty="0" err="1"/>
              <a:t>chocolat</a:t>
            </a:r>
            <a:r>
              <a:rPr lang="it-IT" dirty="0"/>
              <a:t>?</a:t>
            </a:r>
          </a:p>
          <a:p>
            <a:pPr marL="0" indent="0">
              <a:buNone/>
            </a:pPr>
            <a:r>
              <a:rPr lang="it-IT" dirty="0"/>
              <a:t>A) 13</a:t>
            </a:r>
          </a:p>
          <a:p>
            <a:pPr marL="0" indent="0">
              <a:buNone/>
            </a:pPr>
            <a:r>
              <a:rPr lang="it-IT" dirty="0"/>
              <a:t>B) 14</a:t>
            </a:r>
          </a:p>
          <a:p>
            <a:pPr marL="0" indent="0">
              <a:buNone/>
            </a:pPr>
            <a:r>
              <a:rPr lang="it-IT" dirty="0"/>
              <a:t>C) 11</a:t>
            </a:r>
          </a:p>
          <a:p>
            <a:pPr marL="0" indent="0">
              <a:buNone/>
            </a:pPr>
            <a:r>
              <a:rPr lang="it-IT" dirty="0"/>
              <a:t>D) 12</a:t>
            </a:r>
          </a:p>
          <a:p>
            <a:pPr marL="0" indent="0">
              <a:buNone/>
            </a:pPr>
            <a:r>
              <a:rPr lang="it-IT" dirty="0"/>
              <a:t>E) 15</a:t>
            </a:r>
          </a:p>
          <a:p>
            <a:pPr marL="0" indent="0">
              <a:buNone/>
            </a:pPr>
            <a:endParaRPr lang="it-IT" dirty="0"/>
          </a:p>
        </p:txBody>
      </p:sp>
      <p:graphicFrame>
        <p:nvGraphicFramePr>
          <p:cNvPr id="5" name="Tabella 4"/>
          <p:cNvGraphicFramePr>
            <a:graphicFrameLocks noGrp="1"/>
          </p:cNvGraphicFramePr>
          <p:nvPr>
            <p:extLst>
              <p:ext uri="{D42A27DB-BD31-4B8C-83A1-F6EECF244321}">
                <p14:modId xmlns:p14="http://schemas.microsoft.com/office/powerpoint/2010/main" val="758877990"/>
              </p:ext>
            </p:extLst>
          </p:nvPr>
        </p:nvGraphicFramePr>
        <p:xfrm>
          <a:off x="2959847" y="4082794"/>
          <a:ext cx="8128000" cy="1336370"/>
        </p:xfrm>
        <a:graphic>
          <a:graphicData uri="http://schemas.openxmlformats.org/drawingml/2006/table">
            <a:tbl>
              <a:tblPr firstRow="1" bandRow="1">
                <a:tableStyleId>{7DF18680-E054-41AD-8BC1-D1AEF772440D}</a:tableStyleId>
              </a:tblPr>
              <a:tblGrid>
                <a:gridCol w="2032000">
                  <a:extLst>
                    <a:ext uri="{9D8B030D-6E8A-4147-A177-3AD203B41FA5}">
                      <a16:colId xmlns:a16="http://schemas.microsoft.com/office/drawing/2014/main" xmlns="" val="3811429150"/>
                    </a:ext>
                  </a:extLst>
                </a:gridCol>
                <a:gridCol w="2032000">
                  <a:extLst>
                    <a:ext uri="{9D8B030D-6E8A-4147-A177-3AD203B41FA5}">
                      <a16:colId xmlns:a16="http://schemas.microsoft.com/office/drawing/2014/main" xmlns="" val="2037027176"/>
                    </a:ext>
                  </a:extLst>
                </a:gridCol>
                <a:gridCol w="2032000">
                  <a:extLst>
                    <a:ext uri="{9D8B030D-6E8A-4147-A177-3AD203B41FA5}">
                      <a16:colId xmlns:a16="http://schemas.microsoft.com/office/drawing/2014/main" xmlns="" val="193804572"/>
                    </a:ext>
                  </a:extLst>
                </a:gridCol>
                <a:gridCol w="2032000">
                  <a:extLst>
                    <a:ext uri="{9D8B030D-6E8A-4147-A177-3AD203B41FA5}">
                      <a16:colId xmlns:a16="http://schemas.microsoft.com/office/drawing/2014/main" xmlns="" val="254094834"/>
                    </a:ext>
                  </a:extLst>
                </a:gridCol>
              </a:tblGrid>
              <a:tr h="668185">
                <a:tc>
                  <a:txBody>
                    <a:bodyPr/>
                    <a:lstStyle/>
                    <a:p>
                      <a:r>
                        <a:rPr lang="it-IT" dirty="0" smtClean="0"/>
                        <a:t>pain </a:t>
                      </a:r>
                      <a:r>
                        <a:rPr lang="it-IT" dirty="0" err="1" smtClean="0"/>
                        <a:t>au</a:t>
                      </a:r>
                      <a:r>
                        <a:rPr lang="it-IT" dirty="0" smtClean="0"/>
                        <a:t> </a:t>
                      </a:r>
                      <a:r>
                        <a:rPr lang="it-IT" dirty="0" err="1" smtClean="0"/>
                        <a:t>chocolat</a:t>
                      </a:r>
                      <a:endParaRPr lang="it-IT" dirty="0"/>
                    </a:p>
                  </a:txBody>
                  <a:tcPr/>
                </a:tc>
                <a:tc>
                  <a:txBody>
                    <a:bodyPr/>
                    <a:lstStyle/>
                    <a:p>
                      <a:r>
                        <a:rPr lang="it-IT" dirty="0" smtClean="0"/>
                        <a:t>croissant</a:t>
                      </a:r>
                      <a:endParaRPr lang="it-IT" dirty="0"/>
                    </a:p>
                  </a:txBody>
                  <a:tcPr/>
                </a:tc>
                <a:tc>
                  <a:txBody>
                    <a:bodyPr/>
                    <a:lstStyle/>
                    <a:p>
                      <a:r>
                        <a:rPr lang="it-IT" dirty="0" smtClean="0"/>
                        <a:t>pain </a:t>
                      </a:r>
                      <a:r>
                        <a:rPr lang="it-IT" dirty="0" err="1" smtClean="0"/>
                        <a:t>au</a:t>
                      </a:r>
                      <a:r>
                        <a:rPr lang="it-IT" dirty="0" smtClean="0"/>
                        <a:t> </a:t>
                      </a:r>
                      <a:r>
                        <a:rPr lang="it-IT" dirty="0" err="1" smtClean="0"/>
                        <a:t>raisin</a:t>
                      </a:r>
                      <a:r>
                        <a:rPr lang="it-IT" dirty="0" smtClean="0"/>
                        <a:t> </a:t>
                      </a:r>
                      <a:endParaRPr lang="it-IT" dirty="0"/>
                    </a:p>
                  </a:txBody>
                  <a:tcPr/>
                </a:tc>
                <a:tc>
                  <a:txBody>
                    <a:bodyPr/>
                    <a:lstStyle/>
                    <a:p>
                      <a:r>
                        <a:rPr lang="it-IT" dirty="0" smtClean="0"/>
                        <a:t>madeleine</a:t>
                      </a:r>
                      <a:endParaRPr lang="it-IT" dirty="0"/>
                    </a:p>
                  </a:txBody>
                  <a:tcPr/>
                </a:tc>
                <a:extLst>
                  <a:ext uri="{0D108BD9-81ED-4DB2-BD59-A6C34878D82A}">
                    <a16:rowId xmlns:a16="http://schemas.microsoft.com/office/drawing/2014/main" xmlns="" val="4115829183"/>
                  </a:ext>
                </a:extLst>
              </a:tr>
              <a:tr h="668185">
                <a:tc>
                  <a:txBody>
                    <a:bodyPr/>
                    <a:lstStyle/>
                    <a:p>
                      <a:endParaRPr lang="it-IT" dirty="0"/>
                    </a:p>
                  </a:txBody>
                  <a:tcPr/>
                </a:tc>
                <a:tc>
                  <a:txBody>
                    <a:bodyPr/>
                    <a:lstStyle/>
                    <a:p>
                      <a:endParaRPr lang="it-IT" dirty="0"/>
                    </a:p>
                  </a:txBody>
                  <a:tcPr/>
                </a:tc>
                <a:tc>
                  <a:txBody>
                    <a:bodyPr/>
                    <a:lstStyle/>
                    <a:p>
                      <a:endParaRPr lang="it-IT"/>
                    </a:p>
                  </a:txBody>
                  <a:tcPr/>
                </a:tc>
                <a:tc>
                  <a:txBody>
                    <a:bodyPr/>
                    <a:lstStyle/>
                    <a:p>
                      <a:endParaRPr lang="it-IT" dirty="0"/>
                    </a:p>
                  </a:txBody>
                  <a:tcPr/>
                </a:tc>
                <a:extLst>
                  <a:ext uri="{0D108BD9-81ED-4DB2-BD59-A6C34878D82A}">
                    <a16:rowId xmlns:a16="http://schemas.microsoft.com/office/drawing/2014/main" xmlns="" val="368836538"/>
                  </a:ext>
                </a:extLst>
              </a:tr>
            </a:tbl>
          </a:graphicData>
        </a:graphic>
      </p:graphicFrame>
      <p:sp>
        <p:nvSpPr>
          <p:cNvPr id="6" name="CasellaDiTesto 5"/>
          <p:cNvSpPr txBox="1"/>
          <p:nvPr/>
        </p:nvSpPr>
        <p:spPr>
          <a:xfrm>
            <a:off x="5123329" y="4958930"/>
            <a:ext cx="1087157" cy="369332"/>
          </a:xfrm>
          <a:prstGeom prst="rect">
            <a:avLst/>
          </a:prstGeom>
          <a:noFill/>
        </p:spPr>
        <p:txBody>
          <a:bodyPr wrap="none" rtlCol="0">
            <a:spAutoFit/>
          </a:bodyPr>
          <a:lstStyle/>
          <a:p>
            <a:r>
              <a:rPr lang="it-IT" dirty="0" smtClean="0"/>
              <a:t>50-36=14</a:t>
            </a:r>
            <a:endParaRPr lang="it-IT" dirty="0"/>
          </a:p>
        </p:txBody>
      </p:sp>
      <p:sp>
        <p:nvSpPr>
          <p:cNvPr id="7" name="CasellaDiTesto 6"/>
          <p:cNvSpPr txBox="1"/>
          <p:nvPr/>
        </p:nvSpPr>
        <p:spPr>
          <a:xfrm flipH="1">
            <a:off x="9383672" y="4948710"/>
            <a:ext cx="1105033" cy="369332"/>
          </a:xfrm>
          <a:prstGeom prst="rect">
            <a:avLst/>
          </a:prstGeom>
          <a:noFill/>
        </p:spPr>
        <p:txBody>
          <a:bodyPr wrap="square" rtlCol="0">
            <a:spAutoFit/>
          </a:bodyPr>
          <a:lstStyle/>
          <a:p>
            <a:r>
              <a:rPr lang="it-IT" dirty="0" smtClean="0"/>
              <a:t>50-39=11</a:t>
            </a:r>
            <a:endParaRPr lang="it-IT" dirty="0"/>
          </a:p>
        </p:txBody>
      </p:sp>
      <p:sp>
        <p:nvSpPr>
          <p:cNvPr id="8" name="CasellaDiTesto 7"/>
          <p:cNvSpPr txBox="1"/>
          <p:nvPr/>
        </p:nvSpPr>
        <p:spPr>
          <a:xfrm>
            <a:off x="5429341" y="5835066"/>
            <a:ext cx="4306329" cy="369332"/>
          </a:xfrm>
          <a:prstGeom prst="rect">
            <a:avLst/>
          </a:prstGeom>
          <a:noFill/>
        </p:spPr>
        <p:txBody>
          <a:bodyPr wrap="square" rtlCol="0">
            <a:spAutoFit/>
          </a:bodyPr>
          <a:lstStyle/>
          <a:p>
            <a:r>
              <a:rPr lang="it-IT" dirty="0"/>
              <a:t>pain </a:t>
            </a:r>
            <a:r>
              <a:rPr lang="it-IT" dirty="0" err="1"/>
              <a:t>au</a:t>
            </a:r>
            <a:r>
              <a:rPr lang="it-IT" dirty="0"/>
              <a:t> </a:t>
            </a:r>
            <a:r>
              <a:rPr lang="it-IT" dirty="0" err="1" smtClean="0"/>
              <a:t>chocolat+pain</a:t>
            </a:r>
            <a:r>
              <a:rPr lang="it-IT" dirty="0" smtClean="0"/>
              <a:t> </a:t>
            </a:r>
            <a:r>
              <a:rPr lang="it-IT" dirty="0" err="1" smtClean="0"/>
              <a:t>au</a:t>
            </a:r>
            <a:r>
              <a:rPr lang="it-IT" dirty="0" smtClean="0"/>
              <a:t> </a:t>
            </a:r>
            <a:r>
              <a:rPr lang="it-IT" dirty="0" err="1" smtClean="0"/>
              <a:t>raisin</a:t>
            </a:r>
            <a:r>
              <a:rPr lang="it-IT" dirty="0" smtClean="0"/>
              <a:t>= 50-(14+11)</a:t>
            </a:r>
            <a:endParaRPr lang="it-IT" dirty="0"/>
          </a:p>
        </p:txBody>
      </p:sp>
      <p:sp>
        <p:nvSpPr>
          <p:cNvPr id="9" name="Rettangolo 8"/>
          <p:cNvSpPr/>
          <p:nvPr/>
        </p:nvSpPr>
        <p:spPr>
          <a:xfrm>
            <a:off x="5429341" y="6194178"/>
            <a:ext cx="6096000" cy="646331"/>
          </a:xfrm>
          <a:prstGeom prst="rect">
            <a:avLst/>
          </a:prstGeom>
        </p:spPr>
        <p:txBody>
          <a:bodyPr>
            <a:spAutoFit/>
          </a:bodyPr>
          <a:lstStyle/>
          <a:p>
            <a:r>
              <a:rPr lang="it-IT" dirty="0"/>
              <a:t>pain </a:t>
            </a:r>
            <a:r>
              <a:rPr lang="it-IT" dirty="0" err="1"/>
              <a:t>au</a:t>
            </a:r>
            <a:r>
              <a:rPr lang="it-IT" dirty="0"/>
              <a:t> </a:t>
            </a:r>
            <a:r>
              <a:rPr lang="it-IT" dirty="0" err="1"/>
              <a:t>chocolat</a:t>
            </a:r>
            <a:r>
              <a:rPr lang="it-IT" dirty="0"/>
              <a:t> sono uno in più dei pain</a:t>
            </a:r>
          </a:p>
          <a:p>
            <a:r>
              <a:rPr lang="it-IT" dirty="0" err="1"/>
              <a:t>au</a:t>
            </a:r>
            <a:r>
              <a:rPr lang="it-IT" dirty="0"/>
              <a:t> </a:t>
            </a:r>
            <a:r>
              <a:rPr lang="it-IT" dirty="0" err="1" smtClean="0"/>
              <a:t>raisin</a:t>
            </a:r>
            <a:r>
              <a:rPr lang="it-IT" dirty="0" smtClean="0"/>
              <a:t> e tot sono 25…..</a:t>
            </a:r>
            <a:endParaRPr lang="it-IT" dirty="0"/>
          </a:p>
        </p:txBody>
      </p:sp>
      <p:sp>
        <p:nvSpPr>
          <p:cNvPr id="11" name="CasellaDiTesto 10"/>
          <p:cNvSpPr txBox="1"/>
          <p:nvPr/>
        </p:nvSpPr>
        <p:spPr>
          <a:xfrm>
            <a:off x="7582505" y="4962157"/>
            <a:ext cx="415498" cy="369332"/>
          </a:xfrm>
          <a:prstGeom prst="rect">
            <a:avLst/>
          </a:prstGeom>
          <a:noFill/>
        </p:spPr>
        <p:txBody>
          <a:bodyPr wrap="none" rtlCol="0">
            <a:spAutoFit/>
          </a:bodyPr>
          <a:lstStyle/>
          <a:p>
            <a:r>
              <a:rPr lang="it-IT" dirty="0" smtClean="0"/>
              <a:t>12</a:t>
            </a:r>
            <a:endParaRPr lang="it-IT" dirty="0"/>
          </a:p>
        </p:txBody>
      </p:sp>
      <p:sp>
        <p:nvSpPr>
          <p:cNvPr id="12" name="Rettangolo 11"/>
          <p:cNvSpPr/>
          <p:nvPr/>
        </p:nvSpPr>
        <p:spPr>
          <a:xfrm>
            <a:off x="1156447" y="3536576"/>
            <a:ext cx="1250577" cy="389965"/>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894119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solidFill>
                  <a:schemeClr val="accent5">
                    <a:lumMod val="75000"/>
                  </a:schemeClr>
                </a:solidFill>
              </a:rPr>
              <a:t>Mettiamoci alla prova</a:t>
            </a:r>
            <a:endParaRPr lang="it-IT" dirty="0">
              <a:solidFill>
                <a:schemeClr val="accent5">
                  <a:lumMod val="75000"/>
                </a:schemeClr>
              </a:solidFill>
            </a:endParaRPr>
          </a:p>
        </p:txBody>
      </p:sp>
      <p:sp>
        <p:nvSpPr>
          <p:cNvPr id="3" name="Segnaposto contenuto 2"/>
          <p:cNvSpPr>
            <a:spLocks noGrp="1"/>
          </p:cNvSpPr>
          <p:nvPr>
            <p:ph idx="1"/>
          </p:nvPr>
        </p:nvSpPr>
        <p:spPr/>
        <p:txBody>
          <a:bodyPr>
            <a:normAutofit lnSpcReduction="10000"/>
          </a:bodyPr>
          <a:lstStyle/>
          <a:p>
            <a:pPr marL="0" indent="0" algn="ctr">
              <a:buNone/>
            </a:pPr>
            <a:r>
              <a:rPr lang="it-IT" sz="2400" b="1" dirty="0" smtClean="0">
                <a:solidFill>
                  <a:srgbClr val="002060"/>
                </a:solidFill>
              </a:rPr>
              <a:t>20</a:t>
            </a:r>
            <a:r>
              <a:rPr lang="it-IT" sz="2400" b="1" i="1" dirty="0" smtClean="0">
                <a:solidFill>
                  <a:srgbClr val="002060"/>
                </a:solidFill>
              </a:rPr>
              <a:t>’ </a:t>
            </a:r>
            <a:r>
              <a:rPr lang="it-IT" sz="2400" b="1" i="1" dirty="0">
                <a:solidFill>
                  <a:srgbClr val="002060"/>
                </a:solidFill>
              </a:rPr>
              <a:t>per </a:t>
            </a:r>
            <a:r>
              <a:rPr lang="it-IT" sz="2400" b="1" i="1" dirty="0" smtClean="0">
                <a:solidFill>
                  <a:srgbClr val="002060"/>
                </a:solidFill>
              </a:rPr>
              <a:t>15 </a:t>
            </a:r>
            <a:r>
              <a:rPr lang="it-IT" sz="2400" b="1" i="1" dirty="0">
                <a:solidFill>
                  <a:srgbClr val="002060"/>
                </a:solidFill>
              </a:rPr>
              <a:t>domande prese dai test già usciti sulla parte </a:t>
            </a:r>
            <a:r>
              <a:rPr lang="it-IT" sz="2400" b="1" i="1" dirty="0" smtClean="0">
                <a:solidFill>
                  <a:srgbClr val="002060"/>
                </a:solidFill>
              </a:rPr>
              <a:t>modus </a:t>
            </a:r>
            <a:r>
              <a:rPr lang="it-IT" sz="2400" b="1" i="1" dirty="0" err="1" smtClean="0">
                <a:solidFill>
                  <a:srgbClr val="002060"/>
                </a:solidFill>
              </a:rPr>
              <a:t>ponens</a:t>
            </a:r>
            <a:r>
              <a:rPr lang="it-IT" sz="2400" b="1" i="1" dirty="0" smtClean="0">
                <a:solidFill>
                  <a:srgbClr val="002060"/>
                </a:solidFill>
              </a:rPr>
              <a:t>, deduzioni logiche, logica </a:t>
            </a:r>
            <a:r>
              <a:rPr lang="it-IT" sz="2400" b="1" i="1" dirty="0" err="1" smtClean="0">
                <a:solidFill>
                  <a:srgbClr val="002060"/>
                </a:solidFill>
              </a:rPr>
              <a:t>concatenativa</a:t>
            </a:r>
            <a:endParaRPr lang="it-IT" sz="2400" b="1" dirty="0">
              <a:solidFill>
                <a:srgbClr val="002060"/>
              </a:solidFill>
            </a:endParaRPr>
          </a:p>
          <a:p>
            <a:endParaRPr lang="it-IT" i="1" dirty="0" smtClean="0"/>
          </a:p>
          <a:p>
            <a:endParaRPr lang="it-IT" i="1" dirty="0"/>
          </a:p>
          <a:p>
            <a:endParaRPr lang="it-IT" i="1" dirty="0" smtClean="0"/>
          </a:p>
          <a:p>
            <a:endParaRPr lang="it-IT" i="1" dirty="0"/>
          </a:p>
          <a:p>
            <a:endParaRPr lang="it-IT" i="1" dirty="0" smtClean="0"/>
          </a:p>
          <a:p>
            <a:pPr marL="0" indent="0" algn="ctr">
              <a:buNone/>
            </a:pPr>
            <a:endParaRPr lang="it-IT" i="1" dirty="0" smtClean="0"/>
          </a:p>
          <a:p>
            <a:pPr marL="0" indent="0" algn="ctr">
              <a:buNone/>
            </a:pPr>
            <a:r>
              <a:rPr lang="it-IT" i="1" dirty="0" smtClean="0"/>
              <a:t>A seguire… Risposte </a:t>
            </a:r>
            <a:r>
              <a:rPr lang="it-IT" i="1" dirty="0"/>
              <a:t>corrette e spiegazione</a:t>
            </a:r>
            <a:endParaRPr lang="it-IT" dirty="0"/>
          </a:p>
          <a:p>
            <a:endParaRPr lang="it-IT" dirty="0"/>
          </a:p>
        </p:txBody>
      </p:sp>
      <p:pic>
        <p:nvPicPr>
          <p:cNvPr id="4" name="Immagine 3"/>
          <p:cNvPicPr>
            <a:picLocks noChangeAspect="1"/>
          </p:cNvPicPr>
          <p:nvPr/>
        </p:nvPicPr>
        <p:blipFill>
          <a:blip r:embed="rId2"/>
          <a:stretch>
            <a:fillRect/>
          </a:stretch>
        </p:blipFill>
        <p:spPr>
          <a:xfrm>
            <a:off x="5405718" y="3150994"/>
            <a:ext cx="1855403" cy="2055752"/>
          </a:xfrm>
          <a:prstGeom prst="rect">
            <a:avLst/>
          </a:prstGeom>
        </p:spPr>
      </p:pic>
    </p:spTree>
    <p:extLst>
      <p:ext uri="{BB962C8B-B14F-4D97-AF65-F5344CB8AC3E}">
        <p14:creationId xmlns:p14="http://schemas.microsoft.com/office/powerpoint/2010/main" val="938120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ctr"/>
            <a:r>
              <a:rPr lang="it-IT" dirty="0" smtClean="0"/>
              <a:t/>
            </a:r>
            <a:br>
              <a:rPr lang="it-IT" dirty="0" smtClean="0"/>
            </a:br>
            <a:r>
              <a:rPr lang="it-IT" dirty="0" smtClean="0"/>
              <a:t>RAGIONAMENTO LOGICO MATEMATICO</a:t>
            </a:r>
            <a:endParaRPr lang="it-IT" dirty="0"/>
          </a:p>
        </p:txBody>
      </p:sp>
      <p:sp>
        <p:nvSpPr>
          <p:cNvPr id="3" name="Segnaposto contenuto 2"/>
          <p:cNvSpPr>
            <a:spLocks noGrp="1"/>
          </p:cNvSpPr>
          <p:nvPr>
            <p:ph idx="1"/>
          </p:nvPr>
        </p:nvSpPr>
        <p:spPr>
          <a:xfrm>
            <a:off x="1251678" y="1976718"/>
            <a:ext cx="10178322" cy="4241201"/>
          </a:xfrm>
        </p:spPr>
        <p:txBody>
          <a:bodyPr>
            <a:normAutofit lnSpcReduction="10000"/>
          </a:bodyPr>
          <a:lstStyle/>
          <a:p>
            <a:pPr marL="0" indent="0">
              <a:buNone/>
            </a:pPr>
            <a:r>
              <a:rPr lang="it-IT" sz="2400" dirty="0" smtClean="0"/>
              <a:t>In un problema di questo tipo si deve stabilire una regola generale che permette di spiegare logicamente </a:t>
            </a:r>
            <a:r>
              <a:rPr lang="it-IT" sz="2400" dirty="0" err="1" smtClean="0"/>
              <a:t>perchè</a:t>
            </a:r>
            <a:r>
              <a:rPr lang="it-IT" sz="2400" dirty="0" smtClean="0"/>
              <a:t> da una successione nota di numeri, di lettere o di figure, ogni elemento segue dal precedente o dai precedenti.</a:t>
            </a:r>
          </a:p>
          <a:p>
            <a:pPr marL="0" indent="0">
              <a:buNone/>
            </a:pPr>
            <a:r>
              <a:rPr lang="it-IT" sz="2400" dirty="0" smtClean="0"/>
              <a:t>La spiegazione logica sarà di due tipi:</a:t>
            </a:r>
          </a:p>
          <a:p>
            <a:pPr marL="0" indent="0"/>
            <a:r>
              <a:rPr lang="it-IT" sz="2400" dirty="0" smtClean="0"/>
              <a:t>Matematico ( riguarda numeri e lettere con la precisazione che le lettere si possono sostituire con il numero associato alla loro posizione nell’alfabeto )</a:t>
            </a:r>
          </a:p>
          <a:p>
            <a:pPr marL="0" indent="0"/>
            <a:r>
              <a:rPr lang="it-IT" sz="2400" dirty="0" smtClean="0"/>
              <a:t>Geometrico (riguarda le figure che possono ruotare, riflettere e in generale manipolare con  movimenti rigidi))</a:t>
            </a:r>
          </a:p>
          <a:p>
            <a:pPr marL="0" indent="0">
              <a:buNone/>
            </a:pPr>
            <a:endParaRPr lang="it-IT" sz="2400" dirty="0"/>
          </a:p>
        </p:txBody>
      </p:sp>
    </p:spTree>
    <p:extLst>
      <p:ext uri="{BB962C8B-B14F-4D97-AF65-F5344CB8AC3E}">
        <p14:creationId xmlns:p14="http://schemas.microsoft.com/office/powerpoint/2010/main" val="16206069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smtClean="0"/>
              <a:t>Successioni </a:t>
            </a:r>
            <a:r>
              <a:rPr lang="it-IT" dirty="0" smtClean="0"/>
              <a:t>numeriche</a:t>
            </a:r>
            <a:endParaRPr lang="it-IT" dirty="0"/>
          </a:p>
        </p:txBody>
      </p:sp>
      <p:sp>
        <p:nvSpPr>
          <p:cNvPr id="3" name="Segnaposto contenuto 2"/>
          <p:cNvSpPr>
            <a:spLocks noGrp="1"/>
          </p:cNvSpPr>
          <p:nvPr>
            <p:ph idx="1"/>
          </p:nvPr>
        </p:nvSpPr>
        <p:spPr>
          <a:xfrm>
            <a:off x="1251678" y="1976719"/>
            <a:ext cx="10178322" cy="3902874"/>
          </a:xfrm>
        </p:spPr>
        <p:txBody>
          <a:bodyPr>
            <a:normAutofit fontScale="92500" lnSpcReduction="10000"/>
          </a:bodyPr>
          <a:lstStyle/>
          <a:p>
            <a:pPr marL="0" indent="0">
              <a:buNone/>
            </a:pPr>
            <a:r>
              <a:rPr lang="it-IT" sz="2400" dirty="0" smtClean="0"/>
              <a:t>Data una successione del tipo a</a:t>
            </a:r>
            <a:r>
              <a:rPr lang="it-IT" sz="1100" dirty="0" smtClean="0"/>
              <a:t>0</a:t>
            </a:r>
            <a:r>
              <a:rPr lang="it-IT" sz="2400" dirty="0" smtClean="0"/>
              <a:t>, a</a:t>
            </a:r>
            <a:r>
              <a:rPr lang="it-IT" sz="800" dirty="0" smtClean="0"/>
              <a:t>1</a:t>
            </a:r>
            <a:r>
              <a:rPr lang="it-IT" dirty="0" smtClean="0"/>
              <a:t>, </a:t>
            </a:r>
            <a:r>
              <a:rPr lang="it-IT" sz="2400" dirty="0" smtClean="0"/>
              <a:t>a</a:t>
            </a:r>
            <a:r>
              <a:rPr lang="it-IT" sz="800" dirty="0" smtClean="0"/>
              <a:t>2</a:t>
            </a:r>
            <a:r>
              <a:rPr lang="it-IT" sz="2400" dirty="0" smtClean="0"/>
              <a:t>….a</a:t>
            </a:r>
            <a:r>
              <a:rPr lang="it-IT" sz="1000" dirty="0" smtClean="0"/>
              <a:t>n</a:t>
            </a:r>
            <a:r>
              <a:rPr lang="it-IT" sz="2400" dirty="0" smtClean="0"/>
              <a:t>  con n numero naturale e a  numero reale, si deve trovare  la regola f pere la quale  a</a:t>
            </a:r>
            <a:r>
              <a:rPr lang="it-IT" sz="1200" dirty="0" smtClean="0"/>
              <a:t>i+1</a:t>
            </a:r>
            <a:r>
              <a:rPr lang="it-IT" sz="2400" dirty="0" smtClean="0"/>
              <a:t>  =f( a</a:t>
            </a:r>
            <a:r>
              <a:rPr lang="it-IT" sz="1200" dirty="0" smtClean="0"/>
              <a:t>i</a:t>
            </a:r>
            <a:r>
              <a:rPr lang="it-IT" sz="2400" dirty="0" smtClean="0"/>
              <a:t> )</a:t>
            </a:r>
          </a:p>
          <a:p>
            <a:pPr marL="0" indent="0">
              <a:buNone/>
            </a:pPr>
            <a:r>
              <a:rPr lang="it-IT" sz="2400" dirty="0" smtClean="0"/>
              <a:t>Distinguiamo vari tipi di successioni:</a:t>
            </a:r>
          </a:p>
          <a:p>
            <a:pPr marL="0" indent="0"/>
            <a:r>
              <a:rPr lang="it-IT" sz="2400" dirty="0" smtClean="0"/>
              <a:t>Progressioni aritmetiche ( del tipo  a</a:t>
            </a:r>
            <a:r>
              <a:rPr lang="it-IT" sz="1200" dirty="0" smtClean="0"/>
              <a:t>0</a:t>
            </a:r>
            <a:r>
              <a:rPr lang="it-IT" sz="2400" dirty="0" smtClean="0"/>
              <a:t> , a</a:t>
            </a:r>
            <a:r>
              <a:rPr lang="it-IT" sz="1200" dirty="0" smtClean="0"/>
              <a:t>0 </a:t>
            </a:r>
            <a:r>
              <a:rPr lang="it-IT" sz="2400" dirty="0" smtClean="0"/>
              <a:t>+ k,  a</a:t>
            </a:r>
            <a:r>
              <a:rPr lang="it-IT" sz="1200" dirty="0" smtClean="0"/>
              <a:t>0</a:t>
            </a:r>
            <a:r>
              <a:rPr lang="it-IT" sz="2400" dirty="0" smtClean="0"/>
              <a:t>+ 2k…)</a:t>
            </a:r>
          </a:p>
          <a:p>
            <a:pPr marL="0" indent="0"/>
            <a:r>
              <a:rPr lang="it-IT" sz="2400" dirty="0" smtClean="0"/>
              <a:t>Progressione geometrica ( del tipo a</a:t>
            </a:r>
            <a:r>
              <a:rPr lang="it-IT" sz="1200" dirty="0" smtClean="0"/>
              <a:t>0 ,  </a:t>
            </a:r>
            <a:r>
              <a:rPr lang="it-IT" sz="2400" dirty="0" smtClean="0"/>
              <a:t>a</a:t>
            </a:r>
            <a:r>
              <a:rPr lang="it-IT" sz="1200" dirty="0" smtClean="0"/>
              <a:t>0 </a:t>
            </a:r>
            <a:r>
              <a:rPr lang="it-IT" sz="2400" dirty="0" smtClean="0"/>
              <a:t>k, …..) </a:t>
            </a:r>
          </a:p>
          <a:p>
            <a:pPr marL="0" indent="0"/>
            <a:r>
              <a:rPr lang="it-IT" sz="2400" dirty="0" smtClean="0"/>
              <a:t>Progressione del tipo a</a:t>
            </a:r>
            <a:r>
              <a:rPr lang="it-IT" sz="1200" dirty="0" smtClean="0"/>
              <a:t>0</a:t>
            </a:r>
            <a:r>
              <a:rPr lang="it-IT" sz="2400" dirty="0" smtClean="0"/>
              <a:t>, a</a:t>
            </a:r>
            <a:r>
              <a:rPr lang="it-IT" sz="1200" dirty="0" smtClean="0"/>
              <a:t>1</a:t>
            </a:r>
            <a:r>
              <a:rPr lang="it-IT" sz="2400" dirty="0" smtClean="0"/>
              <a:t>, a</a:t>
            </a:r>
            <a:r>
              <a:rPr lang="it-IT" sz="1200" dirty="0" smtClean="0"/>
              <a:t>1 </a:t>
            </a:r>
            <a:r>
              <a:rPr lang="it-IT" sz="2400" dirty="0" smtClean="0"/>
              <a:t>+ a</a:t>
            </a:r>
            <a:r>
              <a:rPr lang="it-IT" sz="1200" dirty="0" smtClean="0"/>
              <a:t>0 +,  </a:t>
            </a:r>
            <a:r>
              <a:rPr lang="it-IT" sz="2400" dirty="0" smtClean="0"/>
              <a:t>….</a:t>
            </a:r>
          </a:p>
          <a:p>
            <a:pPr marL="0" indent="0">
              <a:buNone/>
            </a:pPr>
            <a:r>
              <a:rPr lang="it-IT" sz="2400" dirty="0" smtClean="0"/>
              <a:t>Esempio1: Individuare il numero che segue logicamente : 100, 95, 85, 70, 50.</a:t>
            </a:r>
          </a:p>
          <a:p>
            <a:pPr marL="0" indent="0">
              <a:buNone/>
            </a:pPr>
            <a:r>
              <a:rPr lang="it-IT" sz="2400" dirty="0" smtClean="0"/>
              <a:t>Si noti che ogni numero si ottiene dal precedente sottraendo 5n con n=1,2,3….  </a:t>
            </a:r>
          </a:p>
          <a:p>
            <a:pPr marL="0" indent="0">
              <a:buNone/>
            </a:pPr>
            <a:r>
              <a:rPr lang="it-IT" sz="2400" dirty="0" smtClean="0"/>
              <a:t>  </a:t>
            </a:r>
            <a:endParaRPr lang="it-IT" sz="2400" dirty="0"/>
          </a:p>
        </p:txBody>
      </p:sp>
    </p:spTree>
    <p:extLst>
      <p:ext uri="{BB962C8B-B14F-4D97-AF65-F5344CB8AC3E}">
        <p14:creationId xmlns:p14="http://schemas.microsoft.com/office/powerpoint/2010/main" val="2960034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Segnaposto contenuto 2"/>
              <p:cNvSpPr>
                <a:spLocks noGrp="1"/>
              </p:cNvSpPr>
              <p:nvPr>
                <p:ph idx="1"/>
              </p:nvPr>
            </p:nvSpPr>
            <p:spPr>
              <a:xfrm>
                <a:off x="1216325" y="1017918"/>
                <a:ext cx="10334444" cy="5008324"/>
              </a:xfrm>
            </p:spPr>
            <p:txBody>
              <a:bodyPr/>
              <a:lstStyle/>
              <a:p>
                <a:pPr marL="0" indent="0">
                  <a:buNone/>
                </a:pPr>
                <a:endParaRPr lang="it-IT" dirty="0" smtClean="0"/>
              </a:p>
              <a:p>
                <a:pPr marL="0" indent="0">
                  <a:buNone/>
                </a:pPr>
                <a:r>
                  <a:rPr lang="it-IT" dirty="0" smtClean="0"/>
                  <a:t>Esempio 2: In una progressione geometrica il primo elemento è 2 e il sesto è 0,0625. Quale è il quinto elemento della progressione ?</a:t>
                </a:r>
              </a:p>
              <a:p>
                <a:pPr marL="0" indent="0">
                  <a:buNone/>
                </a:pPr>
                <a:endParaRPr lang="it-IT" dirty="0" smtClean="0"/>
              </a:p>
              <a:p>
                <a:pPr marL="0" indent="0">
                  <a:buNone/>
                </a:pPr>
                <a:r>
                  <a:rPr lang="it-IT" dirty="0" smtClean="0"/>
                  <a:t>L’elemento vale 0,125. Infatti, sia x la ragione, allora vale  2</a:t>
                </a:r>
                <a14:m>
                  <m:oMath xmlns:m="http://schemas.openxmlformats.org/officeDocument/2006/math">
                    <m:sSup>
                      <m:sSupPr>
                        <m:ctrlPr>
                          <a:rPr lang="it-IT" i="1" smtClean="0">
                            <a:latin typeface="Cambria Math"/>
                          </a:rPr>
                        </m:ctrlPr>
                      </m:sSupPr>
                      <m:e>
                        <m:r>
                          <a:rPr lang="it-IT" b="0" i="1" smtClean="0">
                            <a:latin typeface="Cambria Math" panose="02040503050406030204" pitchFamily="18" charset="0"/>
                          </a:rPr>
                          <m:t>𝑥</m:t>
                        </m:r>
                      </m:e>
                      <m:sup>
                        <m:r>
                          <a:rPr lang="it-IT" b="0" i="1" smtClean="0">
                            <a:latin typeface="Cambria Math" panose="02040503050406030204" pitchFamily="18" charset="0"/>
                          </a:rPr>
                          <m:t>5</m:t>
                        </m:r>
                      </m:sup>
                    </m:sSup>
                  </m:oMath>
                </a14:m>
                <a:r>
                  <a:rPr lang="it-IT" dirty="0" smtClean="0"/>
                  <a:t> = 0,0625; quindi  </a:t>
                </a:r>
                <a14:m>
                  <m:oMath xmlns:m="http://schemas.openxmlformats.org/officeDocument/2006/math">
                    <m:sSup>
                      <m:sSupPr>
                        <m:ctrlPr>
                          <a:rPr lang="it-IT" i="1" smtClean="0">
                            <a:latin typeface="Cambria Math"/>
                          </a:rPr>
                        </m:ctrlPr>
                      </m:sSupPr>
                      <m:e>
                        <m:r>
                          <a:rPr lang="it-IT" b="0" i="1" smtClean="0">
                            <a:latin typeface="Cambria Math" panose="02040503050406030204" pitchFamily="18" charset="0"/>
                          </a:rPr>
                          <m:t>𝑥</m:t>
                        </m:r>
                      </m:e>
                      <m:sup>
                        <m:r>
                          <a:rPr lang="it-IT" b="0" i="1" smtClean="0">
                            <a:latin typeface="Cambria Math" panose="02040503050406030204" pitchFamily="18" charset="0"/>
                          </a:rPr>
                          <m:t>5</m:t>
                        </m:r>
                      </m:sup>
                    </m:sSup>
                  </m:oMath>
                </a14:m>
                <a:r>
                  <a:rPr lang="it-IT" dirty="0" smtClean="0"/>
                  <a:t> = 0,0625/2, </a:t>
                </a:r>
              </a:p>
              <a:p>
                <a:pPr marL="0" indent="0">
                  <a:buNone/>
                </a:pPr>
                <a:r>
                  <a:rPr lang="it-IT" dirty="0" smtClean="0"/>
                  <a:t>cioè </a:t>
                </a:r>
                <a14:m>
                  <m:oMath xmlns:m="http://schemas.openxmlformats.org/officeDocument/2006/math">
                    <m:sSup>
                      <m:sSupPr>
                        <m:ctrlPr>
                          <a:rPr lang="it-IT" i="1" smtClean="0">
                            <a:latin typeface="Cambria Math"/>
                          </a:rPr>
                        </m:ctrlPr>
                      </m:sSupPr>
                      <m:e>
                        <m:r>
                          <a:rPr lang="it-IT" b="0" i="1" smtClean="0">
                            <a:latin typeface="Cambria Math" panose="02040503050406030204" pitchFamily="18" charset="0"/>
                          </a:rPr>
                          <m:t>𝑥</m:t>
                        </m:r>
                      </m:e>
                      <m:sup>
                        <m:r>
                          <a:rPr lang="it-IT" b="0" i="1" smtClean="0">
                            <a:latin typeface="Cambria Math" panose="02040503050406030204" pitchFamily="18" charset="0"/>
                          </a:rPr>
                          <m:t>5</m:t>
                        </m:r>
                      </m:sup>
                    </m:sSup>
                  </m:oMath>
                </a14:m>
                <a:r>
                  <a:rPr lang="it-IT" dirty="0" smtClean="0"/>
                  <a:t> = 0,03125 = 0,5. Pertanto il termine precedente al sesto è  0,0625 / 0,5 = 0,125.</a:t>
                </a:r>
              </a:p>
              <a:p>
                <a:pPr marL="0" indent="0">
                  <a:buNone/>
                </a:pPr>
                <a:endParaRPr lang="it-IT" dirty="0" smtClean="0"/>
              </a:p>
              <a:p>
                <a:pPr marL="0" indent="0">
                  <a:buNone/>
                </a:pPr>
                <a:r>
                  <a:rPr lang="it-IT" dirty="0" smtClean="0"/>
                  <a:t>Esempio 3 : Individua tra quelli sotto riportati il numero mancante della serie : 51, 49, 45, 37.</a:t>
                </a:r>
              </a:p>
              <a:p>
                <a:pPr marL="0" indent="0">
                  <a:buNone/>
                </a:pPr>
                <a:r>
                  <a:rPr lang="it-IT" dirty="0" smtClean="0"/>
                  <a:t>  </a:t>
                </a:r>
              </a:p>
              <a:p>
                <a:pPr marL="0" indent="0">
                  <a:buNone/>
                </a:pPr>
                <a:endParaRPr lang="it-IT" dirty="0"/>
              </a:p>
            </p:txBody>
          </p:sp>
        </mc:Choice>
        <mc:Fallback xmlns="">
          <p:sp>
            <p:nvSpPr>
              <p:cNvPr id="3" name="Segnaposto contenuto 2"/>
              <p:cNvSpPr>
                <a:spLocks noGrp="1" noRot="1" noChangeAspect="1" noMove="1" noResize="1" noEditPoints="1" noAdjustHandles="1" noChangeArrowheads="1" noChangeShapeType="1" noTextEdit="1"/>
              </p:cNvSpPr>
              <p:nvPr>
                <p:ph idx="1"/>
              </p:nvPr>
            </p:nvSpPr>
            <p:spPr>
              <a:xfrm>
                <a:off x="1216325" y="1017918"/>
                <a:ext cx="10334444" cy="5008324"/>
              </a:xfrm>
              <a:blipFill>
                <a:blip r:embed="rId2"/>
                <a:stretch>
                  <a:fillRect l="-649"/>
                </a:stretch>
              </a:blipFill>
            </p:spPr>
            <p:txBody>
              <a:bodyPr/>
              <a:lstStyle/>
              <a:p>
                <a:r>
                  <a:rPr lang="it-IT">
                    <a:noFill/>
                  </a:rPr>
                  <a:t> </a:t>
                </a:r>
              </a:p>
            </p:txBody>
          </p:sp>
        </mc:Fallback>
      </mc:AlternateContent>
      <p:sp>
        <p:nvSpPr>
          <p:cNvPr id="10" name="Titolo 9"/>
          <p:cNvSpPr>
            <a:spLocks noGrp="1"/>
          </p:cNvSpPr>
          <p:nvPr>
            <p:ph type="title"/>
          </p:nvPr>
        </p:nvSpPr>
        <p:spPr>
          <a:xfrm>
            <a:off x="1233577" y="382385"/>
            <a:ext cx="10196423" cy="45719"/>
          </a:xfrm>
        </p:spPr>
        <p:txBody>
          <a:bodyPr>
            <a:normAutofit fontScale="90000"/>
          </a:bodyPr>
          <a:lstStyle/>
          <a:p>
            <a:endParaRPr lang="it-IT" dirty="0"/>
          </a:p>
        </p:txBody>
      </p:sp>
    </p:spTree>
    <p:extLst>
      <p:ext uri="{BB962C8B-B14F-4D97-AF65-F5344CB8AC3E}">
        <p14:creationId xmlns:p14="http://schemas.microsoft.com/office/powerpoint/2010/main" val="27026165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Successioni di lettere</a:t>
            </a:r>
            <a:endParaRPr lang="it-IT" dirty="0"/>
          </a:p>
        </p:txBody>
      </p:sp>
      <p:sp>
        <p:nvSpPr>
          <p:cNvPr id="3" name="Segnaposto contenuto 2"/>
          <p:cNvSpPr>
            <a:spLocks noGrp="1"/>
          </p:cNvSpPr>
          <p:nvPr>
            <p:ph idx="1"/>
          </p:nvPr>
        </p:nvSpPr>
        <p:spPr>
          <a:xfrm>
            <a:off x="1251678" y="1680883"/>
            <a:ext cx="10178322" cy="4198710"/>
          </a:xfrm>
        </p:spPr>
        <p:txBody>
          <a:bodyPr>
            <a:normAutofit fontScale="92500"/>
          </a:bodyPr>
          <a:lstStyle/>
          <a:p>
            <a:pPr marL="0" indent="0">
              <a:buNone/>
            </a:pPr>
            <a:r>
              <a:rPr lang="it-IT" dirty="0" smtClean="0"/>
              <a:t>Questo tipo di successioni consistono in una sequenza di lettere dell’alfabeto, ossia una frequenza del tipo:</a:t>
            </a:r>
          </a:p>
          <a:p>
            <a:pPr marL="0" indent="0" algn="ctr">
              <a:buNone/>
            </a:pPr>
            <a:r>
              <a:rPr lang="it-IT" dirty="0" smtClean="0"/>
              <a:t>A, B,C,</a:t>
            </a:r>
            <a:r>
              <a:rPr lang="it-IT" dirty="0" err="1" smtClean="0"/>
              <a:t>……Z</a:t>
            </a:r>
            <a:endParaRPr lang="it-IT" dirty="0" smtClean="0"/>
          </a:p>
          <a:p>
            <a:pPr marL="0" indent="0">
              <a:buNone/>
            </a:pPr>
            <a:r>
              <a:rPr lang="it-IT" dirty="0" smtClean="0"/>
              <a:t>N.B. Si faccia attenzione al fatto che a volte viene utilizzato l’alfabeto anglosassone che rispetto all’alfabeto italiano contiene anche le lettere    J, K, W, X, Y e dunque ha 26 elementi.</a:t>
            </a:r>
          </a:p>
          <a:p>
            <a:pPr marL="0" indent="0">
              <a:buNone/>
            </a:pPr>
            <a:r>
              <a:rPr lang="it-IT" dirty="0" smtClean="0"/>
              <a:t>La strategia di risoluzione consiste nel sostituire le lettere con i relativi numeri delle posizioni nell’alfabeto e utilizzando poi le successioni numeriche.</a:t>
            </a:r>
          </a:p>
          <a:p>
            <a:pPr marL="0" indent="0">
              <a:buNone/>
            </a:pPr>
            <a:r>
              <a:rPr lang="it-IT" dirty="0" smtClean="0"/>
              <a:t>Esempio: Completare la seguente successione di lettere : U, R, O, L, </a:t>
            </a:r>
            <a:r>
              <a:rPr lang="it-IT" dirty="0" err="1" smtClean="0"/>
              <a:t>G…</a:t>
            </a:r>
            <a:endParaRPr lang="it-IT" dirty="0" smtClean="0"/>
          </a:p>
          <a:p>
            <a:pPr marL="0" indent="0">
              <a:buNone/>
            </a:pPr>
            <a:r>
              <a:rPr lang="it-IT" dirty="0" smtClean="0"/>
              <a:t>Sono le lettere in posizione  19, 16, 13, 10, 7…</a:t>
            </a:r>
          </a:p>
          <a:p>
            <a:pPr marL="0" indent="0">
              <a:buNone/>
            </a:pPr>
            <a:r>
              <a:rPr lang="it-IT" dirty="0" smtClean="0"/>
              <a:t>Quindi ad ogni passo  si sottrae al numero precedente 3. Dunque la lettera mancante si trova in posizione  7 – 3 = 4 che corrisponde alla lettera D.,  </a:t>
            </a:r>
            <a:endParaRPr lang="it-IT" dirty="0"/>
          </a:p>
        </p:txBody>
      </p:sp>
    </p:spTree>
    <p:extLst>
      <p:ext uri="{BB962C8B-B14F-4D97-AF65-F5344CB8AC3E}">
        <p14:creationId xmlns:p14="http://schemas.microsoft.com/office/powerpoint/2010/main" val="32044513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Relazioni insiemistiche</a:t>
            </a:r>
            <a:endParaRPr lang="it-IT" dirty="0"/>
          </a:p>
        </p:txBody>
      </p:sp>
      <p:sp>
        <p:nvSpPr>
          <p:cNvPr id="3" name="Segnaposto contenuto 2"/>
          <p:cNvSpPr>
            <a:spLocks noGrp="1"/>
          </p:cNvSpPr>
          <p:nvPr>
            <p:ph idx="1"/>
          </p:nvPr>
        </p:nvSpPr>
        <p:spPr/>
        <p:txBody>
          <a:bodyPr>
            <a:normAutofit fontScale="85000" lnSpcReduction="10000"/>
          </a:bodyPr>
          <a:lstStyle/>
          <a:p>
            <a:pPr marL="0" indent="0">
              <a:buNone/>
            </a:pPr>
            <a:r>
              <a:rPr lang="it-IT" dirty="0" smtClean="0"/>
              <a:t>I quesiti sulle relazioni insiemistiche si rifanno alla teoria degli insiemi in modo del tutto intuitivo : un insieme A è inteso come una </a:t>
            </a:r>
            <a:r>
              <a:rPr lang="it-IT" i="1" dirty="0" smtClean="0"/>
              <a:t>famiglia</a:t>
            </a:r>
            <a:r>
              <a:rPr lang="it-IT" dirty="0" smtClean="0"/>
              <a:t> o </a:t>
            </a:r>
            <a:r>
              <a:rPr lang="it-IT" i="1" dirty="0" smtClean="0"/>
              <a:t>collezione</a:t>
            </a:r>
            <a:r>
              <a:rPr lang="it-IT" dirty="0" smtClean="0"/>
              <a:t> di elementi che lo caratterizzano completamente.</a:t>
            </a:r>
          </a:p>
          <a:p>
            <a:pPr marL="0" indent="0">
              <a:buNone/>
            </a:pPr>
            <a:r>
              <a:rPr lang="it-IT" dirty="0" smtClean="0"/>
              <a:t>Graficamente,  un insieme è spesso rappresentato da un diagramma di Eulero- </a:t>
            </a:r>
            <a:r>
              <a:rPr lang="it-IT" dirty="0" err="1" smtClean="0"/>
              <a:t>Venn</a:t>
            </a:r>
            <a:r>
              <a:rPr lang="it-IT" dirty="0" smtClean="0"/>
              <a:t>. I quiz proposti ai test di ammissione consistono nell’identificare  i diagrammi di Eulero-</a:t>
            </a:r>
            <a:r>
              <a:rPr lang="it-IT" dirty="0" err="1" smtClean="0"/>
              <a:t>Venn</a:t>
            </a:r>
            <a:r>
              <a:rPr lang="it-IT" dirty="0" smtClean="0"/>
              <a:t> che rappresentano correttamente 3 insiemi dati, ossia con le giuste relazioni tra gli insiemi presi due a due. </a:t>
            </a:r>
          </a:p>
          <a:p>
            <a:pPr marL="0" indent="0">
              <a:buNone/>
            </a:pPr>
            <a:endParaRPr lang="it-IT" dirty="0" smtClean="0"/>
          </a:p>
          <a:p>
            <a:pPr marL="0" indent="0">
              <a:buNone/>
            </a:pPr>
            <a:r>
              <a:rPr lang="it-IT" dirty="0" smtClean="0"/>
              <a:t>Esempio :  	Personaggi famosi, Persone nate a Milano, Monumenti equestri. Individuare il diagramma che soddisfa la relazione insiemistica  esistente tra i tre insiemi dati.</a:t>
            </a:r>
          </a:p>
          <a:p>
            <a:pPr marL="0" indent="0">
              <a:buNone/>
            </a:pPr>
            <a:endParaRPr lang="it-IT" dirty="0" smtClean="0"/>
          </a:p>
          <a:p>
            <a:pPr marL="0" indent="0">
              <a:buNone/>
            </a:pPr>
            <a:endParaRPr lang="it-IT" dirty="0" smtClean="0"/>
          </a:p>
          <a:p>
            <a:pPr marL="0" indent="0">
              <a:buNone/>
            </a:pPr>
            <a:r>
              <a:rPr lang="it-IT" dirty="0" smtClean="0"/>
              <a:t>I</a:t>
            </a:r>
            <a:endParaRPr lang="it-IT" dirty="0"/>
          </a:p>
        </p:txBody>
      </p:sp>
    </p:spTree>
    <p:extLst>
      <p:ext uri="{BB962C8B-B14F-4D97-AF65-F5344CB8AC3E}">
        <p14:creationId xmlns:p14="http://schemas.microsoft.com/office/powerpoint/2010/main" val="24862150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25553" y="304008"/>
            <a:ext cx="10178322" cy="1492132"/>
          </a:xfrm>
        </p:spPr>
        <p:txBody>
          <a:bodyPr/>
          <a:lstStyle/>
          <a:p>
            <a:r>
              <a:rPr lang="it-IT" dirty="0" smtClean="0"/>
              <a:t>soluzione</a:t>
            </a:r>
            <a:endParaRPr lang="it-IT" dirty="0"/>
          </a:p>
        </p:txBody>
      </p:sp>
      <p:sp>
        <p:nvSpPr>
          <p:cNvPr id="5" name="Rettangolo 4"/>
          <p:cNvSpPr/>
          <p:nvPr/>
        </p:nvSpPr>
        <p:spPr>
          <a:xfrm flipV="1">
            <a:off x="1614799" y="5527894"/>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Segnaposto contenuto 2"/>
          <p:cNvSpPr>
            <a:spLocks noGrp="1"/>
          </p:cNvSpPr>
          <p:nvPr>
            <p:ph idx="1"/>
          </p:nvPr>
        </p:nvSpPr>
        <p:spPr>
          <a:xfrm>
            <a:off x="1225553" y="1541417"/>
            <a:ext cx="10204447" cy="4338175"/>
          </a:xfrm>
        </p:spPr>
        <p:txBody>
          <a:bodyPr/>
          <a:lstStyle/>
          <a:p>
            <a:r>
              <a:rPr lang="it-IT" dirty="0" smtClean="0"/>
              <a:t>Ci possono essere persone simultaneamente famose e di Milano, o anche facenti parte di una sola delle due categorie. Ma nessuna di esse è una statua equestre.</a:t>
            </a:r>
          </a:p>
          <a:p>
            <a:endParaRPr lang="it-IT" dirty="0"/>
          </a:p>
          <a:p>
            <a:endParaRPr lang="it-IT" dirty="0" smtClean="0"/>
          </a:p>
          <a:p>
            <a:endParaRPr lang="it-IT" dirty="0"/>
          </a:p>
        </p:txBody>
      </p:sp>
      <p:sp>
        <p:nvSpPr>
          <p:cNvPr id="6" name="Ovale 5"/>
          <p:cNvSpPr/>
          <p:nvPr/>
        </p:nvSpPr>
        <p:spPr>
          <a:xfrm>
            <a:off x="4454434" y="3605349"/>
            <a:ext cx="914400" cy="18026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Ovale 6"/>
          <p:cNvSpPr/>
          <p:nvPr/>
        </p:nvSpPr>
        <p:spPr>
          <a:xfrm>
            <a:off x="4963885" y="4754227"/>
            <a:ext cx="1376954" cy="6537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p:cNvSpPr/>
          <p:nvPr/>
        </p:nvSpPr>
        <p:spPr>
          <a:xfrm>
            <a:off x="5652362" y="3304903"/>
            <a:ext cx="688477" cy="12350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9629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Esempi</a:t>
            </a:r>
            <a:endParaRPr lang="it-IT" dirty="0"/>
          </a:p>
        </p:txBody>
      </p:sp>
      <p:sp>
        <p:nvSpPr>
          <p:cNvPr id="3" name="Segnaposto contenuto 2"/>
          <p:cNvSpPr>
            <a:spLocks noGrp="1"/>
          </p:cNvSpPr>
          <p:nvPr>
            <p:ph idx="1"/>
          </p:nvPr>
        </p:nvSpPr>
        <p:spPr/>
        <p:txBody>
          <a:bodyPr>
            <a:normAutofit/>
          </a:bodyPr>
          <a:lstStyle/>
          <a:p>
            <a:r>
              <a:rPr lang="it-IT" sz="2400" dirty="0" smtClean="0"/>
              <a:t>Tori, Maiali, Suini. Individuare il diagramma  che soddisfa la relazione insiemistica  esistente tra i tre termini dati.</a:t>
            </a:r>
          </a:p>
          <a:p>
            <a:endParaRPr lang="it-IT" sz="2400" dirty="0"/>
          </a:p>
          <a:p>
            <a:r>
              <a:rPr lang="it-IT" sz="2400" dirty="0" smtClean="0"/>
              <a:t>Mele ,Pere, Frutta raccolta quest’anno. Individuare il diagramma  </a:t>
            </a:r>
            <a:r>
              <a:rPr lang="it-IT" sz="2400" dirty="0"/>
              <a:t>che soddisfa la relazione insiemistica  esistente tra i tre termini dati</a:t>
            </a:r>
            <a:r>
              <a:rPr lang="it-IT" sz="2400" dirty="0" smtClean="0"/>
              <a:t>.</a:t>
            </a:r>
          </a:p>
          <a:p>
            <a:pPr marL="0" indent="0" algn="ctr">
              <a:buNone/>
            </a:pPr>
            <a:r>
              <a:rPr lang="it-IT" sz="6000" dirty="0"/>
              <a:t>?</a:t>
            </a:r>
          </a:p>
        </p:txBody>
      </p:sp>
      <p:sp>
        <p:nvSpPr>
          <p:cNvPr id="4" name="Rettangolo 3"/>
          <p:cNvSpPr/>
          <p:nvPr/>
        </p:nvSpPr>
        <p:spPr>
          <a:xfrm flipH="1">
            <a:off x="1326650" y="4581606"/>
            <a:ext cx="45719" cy="45719"/>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58971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otalTime>605</TotalTime>
  <Words>1542</Words>
  <Application>Microsoft Office PowerPoint</Application>
  <PresentationFormat>Personalizzato</PresentationFormat>
  <Paragraphs>174</Paragraphs>
  <Slides>21</Slides>
  <Notes>0</Notes>
  <HiddenSlides>0</HiddenSlides>
  <MMClips>0</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Badge</vt:lpstr>
      <vt:lpstr>Guida ai test</vt:lpstr>
      <vt:lpstr>ARGOMENTI LEZIONE 2</vt:lpstr>
      <vt:lpstr> RAGIONAMENTO LOGICO MATEMATICO</vt:lpstr>
      <vt:lpstr>Successioni numeriche</vt:lpstr>
      <vt:lpstr>Presentazione standard di PowerPoint</vt:lpstr>
      <vt:lpstr>Successioni di lettere</vt:lpstr>
      <vt:lpstr>Relazioni insiemistiche</vt:lpstr>
      <vt:lpstr>soluzione</vt:lpstr>
      <vt:lpstr>Esempi</vt:lpstr>
      <vt:lpstr>SOLUZIONI</vt:lpstr>
      <vt:lpstr>Mettiamoci alla prova</vt:lpstr>
      <vt:lpstr>Relazione d’ordine</vt:lpstr>
      <vt:lpstr>Presentazione standard di PowerPoint</vt:lpstr>
      <vt:lpstr>Presentazione standard di PowerPoint</vt:lpstr>
      <vt:lpstr>Presentazione standard di PowerPoint</vt:lpstr>
      <vt:lpstr>Logica concatenativa</vt:lpstr>
      <vt:lpstr>Logica concatenativa</vt:lpstr>
      <vt:lpstr>Logica concatenativa</vt:lpstr>
      <vt:lpstr>Logica concatenativa</vt:lpstr>
      <vt:lpstr>Proviamo insieme</vt:lpstr>
      <vt:lpstr>Mettiamoci alla prova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Guida ai test</dc:title>
  <dc:creator>Agnese</dc:creator>
  <cp:lastModifiedBy>Docente</cp:lastModifiedBy>
  <cp:revision>25</cp:revision>
  <dcterms:modified xsi:type="dcterms:W3CDTF">2019-02-20T11:05:13Z</dcterms:modified>
</cp:coreProperties>
</file>